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257" r:id="rId4"/>
    <p:sldId id="280" r:id="rId5"/>
    <p:sldId id="263" r:id="rId6"/>
    <p:sldId id="281" r:id="rId7"/>
    <p:sldId id="285" r:id="rId8"/>
    <p:sldId id="286" r:id="rId9"/>
    <p:sldId id="284" r:id="rId10"/>
    <p:sldId id="283" r:id="rId11"/>
    <p:sldId id="282" r:id="rId12"/>
    <p:sldId id="287" r:id="rId13"/>
    <p:sldId id="288" r:id="rId14"/>
    <p:sldId id="292" r:id="rId15"/>
    <p:sldId id="289" r:id="rId16"/>
    <p:sldId id="293" r:id="rId17"/>
    <p:sldId id="294" r:id="rId18"/>
    <p:sldId id="291" r:id="rId19"/>
    <p:sldId id="290" r:id="rId20"/>
    <p:sldId id="295" r:id="rId21"/>
    <p:sldId id="2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6" autoAdjust="0"/>
    <p:restoredTop sz="78645" autoAdjust="0"/>
  </p:normalViewPr>
  <p:slideViewPr>
    <p:cSldViewPr snapToGrid="0">
      <p:cViewPr varScale="1">
        <p:scale>
          <a:sx n="105" d="100"/>
          <a:sy n="105" d="100"/>
        </p:scale>
        <p:origin x="15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Leonardo" userId="fc5f09b0d1a784bb" providerId="LiveId" clId="{2BB360E5-9F92-4186-A29C-8E182311230A}"/>
    <pc:docChg chg="modSld">
      <pc:chgData name="Greg Leonardo" userId="fc5f09b0d1a784bb" providerId="LiveId" clId="{2BB360E5-9F92-4186-A29C-8E182311230A}" dt="2023-03-06T22:31:39.903" v="0"/>
      <pc:docMkLst>
        <pc:docMk/>
      </pc:docMkLst>
      <pc:sldChg chg="modSp mod">
        <pc:chgData name="Greg Leonardo" userId="fc5f09b0d1a784bb" providerId="LiveId" clId="{2BB360E5-9F92-4186-A29C-8E182311230A}" dt="2023-03-06T22:31:39.903" v="0"/>
        <pc:sldMkLst>
          <pc:docMk/>
          <pc:sldMk cId="3728536753" sldId="285"/>
        </pc:sldMkLst>
        <pc:spChg chg="mod">
          <ac:chgData name="Greg Leonardo" userId="fc5f09b0d1a784bb" providerId="LiveId" clId="{2BB360E5-9F92-4186-A29C-8E182311230A}" dt="2023-03-06T22:31:39.903" v="0"/>
          <ac:spMkLst>
            <pc:docMk/>
            <pc:sldMk cId="3728536753" sldId="285"/>
            <ac:spMk id="6" creationId="{6D483BFE-4DC8-BB47-6CF2-5CC3DE00B619}"/>
          </ac:spMkLst>
        </pc:spChg>
      </pc:sldChg>
    </pc:docChg>
  </pc:docChgLst>
  <pc:docChgLst>
    <pc:chgData name="Greg Leonardo" userId="fc5f09b0d1a784bb" providerId="LiveId" clId="{CC2FD855-7662-BC40-8961-7BBBFA2EF94B}"/>
    <pc:docChg chg="custSel modSld">
      <pc:chgData name="Greg Leonardo" userId="fc5f09b0d1a784bb" providerId="LiveId" clId="{CC2FD855-7662-BC40-8961-7BBBFA2EF94B}" dt="2023-03-25T14:00:41.391" v="18" actId="20577"/>
      <pc:docMkLst>
        <pc:docMk/>
      </pc:docMkLst>
      <pc:sldChg chg="modSp mod">
        <pc:chgData name="Greg Leonardo" userId="fc5f09b0d1a784bb" providerId="LiveId" clId="{CC2FD855-7662-BC40-8961-7BBBFA2EF94B}" dt="2023-03-25T13:59:15.482" v="17" actId="20577"/>
        <pc:sldMkLst>
          <pc:docMk/>
          <pc:sldMk cId="3897596056" sldId="290"/>
        </pc:sldMkLst>
        <pc:spChg chg="mod">
          <ac:chgData name="Greg Leonardo" userId="fc5f09b0d1a784bb" providerId="LiveId" clId="{CC2FD855-7662-BC40-8961-7BBBFA2EF94B}" dt="2023-03-25T13:59:15.482" v="17" actId="20577"/>
          <ac:spMkLst>
            <pc:docMk/>
            <pc:sldMk cId="3897596056" sldId="290"/>
            <ac:spMk id="3" creationId="{B40B4B31-B56C-C84E-8325-C8E5521429B8}"/>
          </ac:spMkLst>
        </pc:spChg>
      </pc:sldChg>
      <pc:sldChg chg="modSp mod">
        <pc:chgData name="Greg Leonardo" userId="fc5f09b0d1a784bb" providerId="LiveId" clId="{CC2FD855-7662-BC40-8961-7BBBFA2EF94B}" dt="2023-03-25T13:58:20.372" v="12" actId="20577"/>
        <pc:sldMkLst>
          <pc:docMk/>
          <pc:sldMk cId="3379753590" sldId="291"/>
        </pc:sldMkLst>
        <pc:spChg chg="mod">
          <ac:chgData name="Greg Leonardo" userId="fc5f09b0d1a784bb" providerId="LiveId" clId="{CC2FD855-7662-BC40-8961-7BBBFA2EF94B}" dt="2023-03-25T13:58:20.372" v="12" actId="20577"/>
          <ac:spMkLst>
            <pc:docMk/>
            <pc:sldMk cId="3379753590" sldId="291"/>
            <ac:spMk id="3" creationId="{B40B4B31-B56C-C84E-8325-C8E5521429B8}"/>
          </ac:spMkLst>
        </pc:spChg>
      </pc:sldChg>
      <pc:sldChg chg="modSp mod">
        <pc:chgData name="Greg Leonardo" userId="fc5f09b0d1a784bb" providerId="LiveId" clId="{CC2FD855-7662-BC40-8961-7BBBFA2EF94B}" dt="2023-03-25T13:56:43.304" v="4" actId="20577"/>
        <pc:sldMkLst>
          <pc:docMk/>
          <pc:sldMk cId="55149674" sldId="292"/>
        </pc:sldMkLst>
        <pc:spChg chg="mod">
          <ac:chgData name="Greg Leonardo" userId="fc5f09b0d1a784bb" providerId="LiveId" clId="{CC2FD855-7662-BC40-8961-7BBBFA2EF94B}" dt="2023-03-25T13:56:43.304" v="4" actId="20577"/>
          <ac:spMkLst>
            <pc:docMk/>
            <pc:sldMk cId="55149674" sldId="292"/>
            <ac:spMk id="3" creationId="{B40B4B31-B56C-C84E-8325-C8E5521429B8}"/>
          </ac:spMkLst>
        </pc:spChg>
      </pc:sldChg>
      <pc:sldChg chg="modSp mod">
        <pc:chgData name="Greg Leonardo" userId="fc5f09b0d1a784bb" providerId="LiveId" clId="{CC2FD855-7662-BC40-8961-7BBBFA2EF94B}" dt="2023-03-25T14:00:41.391" v="18" actId="20577"/>
        <pc:sldMkLst>
          <pc:docMk/>
          <pc:sldMk cId="71150063" sldId="295"/>
        </pc:sldMkLst>
        <pc:spChg chg="mod">
          <ac:chgData name="Greg Leonardo" userId="fc5f09b0d1a784bb" providerId="LiveId" clId="{CC2FD855-7662-BC40-8961-7BBBFA2EF94B}" dt="2023-03-25T14:00:41.391" v="18" actId="20577"/>
          <ac:spMkLst>
            <pc:docMk/>
            <pc:sldMk cId="71150063" sldId="295"/>
            <ac:spMk id="3" creationId="{B40B4B31-B56C-C84E-8325-C8E5521429B8}"/>
          </ac:spMkLst>
        </pc:spChg>
      </pc:sldChg>
    </pc:docChg>
  </pc:docChgLst>
  <pc:docChgLst>
    <pc:chgData name="Greg Leonardo" userId="fc5f09b0d1a784bb" providerId="LiveId" clId="{40E170CE-12B2-BC44-A1AB-B84EE1E21025}"/>
    <pc:docChg chg="undo custSel addSld delSld modSld sldOrd">
      <pc:chgData name="Greg Leonardo" userId="fc5f09b0d1a784bb" providerId="LiveId" clId="{40E170CE-12B2-BC44-A1AB-B84EE1E21025}" dt="2023-02-16T23:04:25.383" v="1742" actId="20577"/>
      <pc:docMkLst>
        <pc:docMk/>
      </pc:docMkLst>
      <pc:sldChg chg="modSp mod">
        <pc:chgData name="Greg Leonardo" userId="fc5f09b0d1a784bb" providerId="LiveId" clId="{40E170CE-12B2-BC44-A1AB-B84EE1E21025}" dt="2023-01-20T00:15:19.570" v="22" actId="20577"/>
        <pc:sldMkLst>
          <pc:docMk/>
          <pc:sldMk cId="3658955544" sldId="256"/>
        </pc:sldMkLst>
        <pc:spChg chg="mod">
          <ac:chgData name="Greg Leonardo" userId="fc5f09b0d1a784bb" providerId="LiveId" clId="{40E170CE-12B2-BC44-A1AB-B84EE1E21025}" dt="2023-01-20T00:15:19.570" v="22" actId="20577"/>
          <ac:spMkLst>
            <pc:docMk/>
            <pc:sldMk cId="3658955544" sldId="256"/>
            <ac:spMk id="17" creationId="{00000000-0000-0000-0000-000000000000}"/>
          </ac:spMkLst>
        </pc:spChg>
      </pc:sldChg>
      <pc:sldChg chg="addSp modSp mod">
        <pc:chgData name="Greg Leonardo" userId="fc5f09b0d1a784bb" providerId="LiveId" clId="{40E170CE-12B2-BC44-A1AB-B84EE1E21025}" dt="2023-02-16T21:18:51.530" v="1690" actId="313"/>
        <pc:sldMkLst>
          <pc:docMk/>
          <pc:sldMk cId="2698842567" sldId="257"/>
        </pc:sldMkLst>
        <pc:spChg chg="mod">
          <ac:chgData name="Greg Leonardo" userId="fc5f09b0d1a784bb" providerId="LiveId" clId="{40E170CE-12B2-BC44-A1AB-B84EE1E21025}" dt="2023-02-13T16:14:15.634" v="1615" actId="207"/>
          <ac:spMkLst>
            <pc:docMk/>
            <pc:sldMk cId="2698842567" sldId="257"/>
            <ac:spMk id="9" creationId="{00000000-0000-0000-0000-000000000000}"/>
          </ac:spMkLst>
        </pc:spChg>
        <pc:spChg chg="mod">
          <ac:chgData name="Greg Leonardo" userId="fc5f09b0d1a784bb" providerId="LiveId" clId="{40E170CE-12B2-BC44-A1AB-B84EE1E21025}" dt="2023-02-16T21:18:51.530" v="1690" actId="313"/>
          <ac:spMkLst>
            <pc:docMk/>
            <pc:sldMk cId="2698842567" sldId="257"/>
            <ac:spMk id="10" creationId="{00000000-0000-0000-0000-000000000000}"/>
          </ac:spMkLst>
        </pc:spChg>
        <pc:picChg chg="mod">
          <ac:chgData name="Greg Leonardo" userId="fc5f09b0d1a784bb" providerId="LiveId" clId="{40E170CE-12B2-BC44-A1AB-B84EE1E21025}" dt="2023-02-13T16:06:30.494" v="1389" actId="1076"/>
          <ac:picMkLst>
            <pc:docMk/>
            <pc:sldMk cId="2698842567" sldId="257"/>
            <ac:picMk id="3" creationId="{31903C68-B3EF-48A5-B96C-5B614AA77BED}"/>
          </ac:picMkLst>
        </pc:picChg>
        <pc:picChg chg="mod">
          <ac:chgData name="Greg Leonardo" userId="fc5f09b0d1a784bb" providerId="LiveId" clId="{40E170CE-12B2-BC44-A1AB-B84EE1E21025}" dt="2023-01-20T00:23:55.695" v="59" actId="1076"/>
          <ac:picMkLst>
            <pc:docMk/>
            <pc:sldMk cId="2698842567" sldId="257"/>
            <ac:picMk id="16" creationId="{00000000-0000-0000-0000-000000000000}"/>
          </ac:picMkLst>
        </pc:picChg>
        <pc:picChg chg="add mod">
          <ac:chgData name="Greg Leonardo" userId="fc5f09b0d1a784bb" providerId="LiveId" clId="{40E170CE-12B2-BC44-A1AB-B84EE1E21025}" dt="2023-02-13T16:06:27.379" v="1388" actId="1076"/>
          <ac:picMkLst>
            <pc:docMk/>
            <pc:sldMk cId="2698842567" sldId="257"/>
            <ac:picMk id="1026" creationId="{60E7F6B8-3F41-1424-6660-B5BA76975139}"/>
          </ac:picMkLst>
        </pc:picChg>
      </pc:sldChg>
      <pc:sldChg chg="delSp modSp mod delAnim modNotesTx">
        <pc:chgData name="Greg Leonardo" userId="fc5f09b0d1a784bb" providerId="LiveId" clId="{40E170CE-12B2-BC44-A1AB-B84EE1E21025}" dt="2023-02-16T23:04:25.383" v="1742" actId="20577"/>
        <pc:sldMkLst>
          <pc:docMk/>
          <pc:sldMk cId="3765923284" sldId="263"/>
        </pc:sldMkLst>
        <pc:spChg chg="mod">
          <ac:chgData name="Greg Leonardo" userId="fc5f09b0d1a784bb" providerId="LiveId" clId="{40E170CE-12B2-BC44-A1AB-B84EE1E21025}" dt="2023-01-20T00:28:35.309" v="104" actId="14100"/>
          <ac:spMkLst>
            <pc:docMk/>
            <pc:sldMk cId="3765923284" sldId="263"/>
            <ac:spMk id="2" creationId="{00000000-0000-0000-0000-000000000000}"/>
          </ac:spMkLst>
        </pc:spChg>
        <pc:spChg chg="del mod">
          <ac:chgData name="Greg Leonardo" userId="fc5f09b0d1a784bb" providerId="LiveId" clId="{40E170CE-12B2-BC44-A1AB-B84EE1E21025}" dt="2023-01-21T21:17:10.684" v="108" actId="478"/>
          <ac:spMkLst>
            <pc:docMk/>
            <pc:sldMk cId="3765923284" sldId="263"/>
            <ac:spMk id="3" creationId="{00000000-0000-0000-0000-000000000000}"/>
          </ac:spMkLst>
        </pc:spChg>
        <pc:spChg chg="mod">
          <ac:chgData name="Greg Leonardo" userId="fc5f09b0d1a784bb" providerId="LiveId" clId="{40E170CE-12B2-BC44-A1AB-B84EE1E21025}" dt="2023-02-13T16:04:59.590" v="1378" actId="20577"/>
          <ac:spMkLst>
            <pc:docMk/>
            <pc:sldMk cId="3765923284" sldId="263"/>
            <ac:spMk id="3" creationId="{B40B4B31-B56C-C84E-8325-C8E5521429B8}"/>
          </ac:spMkLst>
        </pc:spChg>
        <pc:spChg chg="mod">
          <ac:chgData name="Greg Leonardo" userId="fc5f09b0d1a784bb" providerId="LiveId" clId="{40E170CE-12B2-BC44-A1AB-B84EE1E21025}" dt="2023-02-13T16:08:18.725" v="1406" actId="20577"/>
          <ac:spMkLst>
            <pc:docMk/>
            <pc:sldMk cId="3765923284" sldId="263"/>
            <ac:spMk id="6" creationId="{6D483BFE-4DC8-BB47-6CF2-5CC3DE00B619}"/>
          </ac:spMkLst>
        </pc:spChg>
        <pc:spChg chg="mod">
          <ac:chgData name="Greg Leonardo" userId="fc5f09b0d1a784bb" providerId="LiveId" clId="{40E170CE-12B2-BC44-A1AB-B84EE1E21025}" dt="2023-02-13T16:05:29.333" v="1383" actId="948"/>
          <ac:spMkLst>
            <pc:docMk/>
            <pc:sldMk cId="3765923284" sldId="263"/>
            <ac:spMk id="7" creationId="{0D702E55-CAB8-31ED-4BAD-1C4FDB01CA63}"/>
          </ac:spMkLst>
        </pc:spChg>
        <pc:picChg chg="del">
          <ac:chgData name="Greg Leonardo" userId="fc5f09b0d1a784bb" providerId="LiveId" clId="{40E170CE-12B2-BC44-A1AB-B84EE1E21025}" dt="2023-01-20T00:27:45.448" v="101" actId="478"/>
          <ac:picMkLst>
            <pc:docMk/>
            <pc:sldMk cId="3765923284" sldId="263"/>
            <ac:picMk id="9" creationId="{72788994-4306-4147-9ADA-9FBCCB80A186}"/>
          </ac:picMkLst>
        </pc:picChg>
      </pc:sldChg>
      <pc:sldChg chg="del">
        <pc:chgData name="Greg Leonardo" userId="fc5f09b0d1a784bb" providerId="LiveId" clId="{40E170CE-12B2-BC44-A1AB-B84EE1E21025}" dt="2023-01-20T00:24:43.455" v="62" actId="2696"/>
        <pc:sldMkLst>
          <pc:docMk/>
          <pc:sldMk cId="3953953631" sldId="264"/>
        </pc:sldMkLst>
      </pc:sldChg>
      <pc:sldChg chg="modSp mod modTransition">
        <pc:chgData name="Greg Leonardo" userId="fc5f09b0d1a784bb" providerId="LiveId" clId="{40E170CE-12B2-BC44-A1AB-B84EE1E21025}" dt="2023-02-13T23:22:22.205" v="1617"/>
        <pc:sldMkLst>
          <pc:docMk/>
          <pc:sldMk cId="3504082891" sldId="280"/>
        </pc:sldMkLst>
        <pc:spChg chg="mod">
          <ac:chgData name="Greg Leonardo" userId="fc5f09b0d1a784bb" providerId="LiveId" clId="{40E170CE-12B2-BC44-A1AB-B84EE1E21025}" dt="2023-02-13T16:06:00.157" v="1386" actId="948"/>
          <ac:spMkLst>
            <pc:docMk/>
            <pc:sldMk cId="3504082891" sldId="280"/>
            <ac:spMk id="3" creationId="{BB266259-80FA-4D7C-AEB0-92F8A0EFADB7}"/>
          </ac:spMkLst>
        </pc:spChg>
      </pc:sldChg>
      <pc:sldChg chg="modSp mod modNotesTx">
        <pc:chgData name="Greg Leonardo" userId="fc5f09b0d1a784bb" providerId="LiveId" clId="{40E170CE-12B2-BC44-A1AB-B84EE1E21025}" dt="2023-02-15T01:38:25.547" v="1646"/>
        <pc:sldMkLst>
          <pc:docMk/>
          <pc:sldMk cId="1875411095" sldId="281"/>
        </pc:sldMkLst>
        <pc:spChg chg="mod">
          <ac:chgData name="Greg Leonardo" userId="fc5f09b0d1a784bb" providerId="LiveId" clId="{40E170CE-12B2-BC44-A1AB-B84EE1E21025}" dt="2023-02-13T16:04:35.588" v="1374" actId="948"/>
          <ac:spMkLst>
            <pc:docMk/>
            <pc:sldMk cId="1875411095" sldId="281"/>
            <ac:spMk id="3" creationId="{B40B4B31-B56C-C84E-8325-C8E5521429B8}"/>
          </ac:spMkLst>
        </pc:spChg>
      </pc:sldChg>
      <pc:sldChg chg="delSp modSp mod modNotesTx">
        <pc:chgData name="Greg Leonardo" userId="fc5f09b0d1a784bb" providerId="LiveId" clId="{40E170CE-12B2-BC44-A1AB-B84EE1E21025}" dt="2023-02-15T01:41:02.093" v="1651"/>
        <pc:sldMkLst>
          <pc:docMk/>
          <pc:sldMk cId="179961928" sldId="282"/>
        </pc:sldMkLst>
        <pc:spChg chg="mod">
          <ac:chgData name="Greg Leonardo" userId="fc5f09b0d1a784bb" providerId="LiveId" clId="{40E170CE-12B2-BC44-A1AB-B84EE1E21025}" dt="2023-02-13T16:01:22.826" v="1354" actId="20577"/>
          <ac:spMkLst>
            <pc:docMk/>
            <pc:sldMk cId="179961928" sldId="282"/>
            <ac:spMk id="3" creationId="{B40B4B31-B56C-C84E-8325-C8E5521429B8}"/>
          </ac:spMkLst>
        </pc:spChg>
        <pc:spChg chg="mod">
          <ac:chgData name="Greg Leonardo" userId="fc5f09b0d1a784bb" providerId="LiveId" clId="{40E170CE-12B2-BC44-A1AB-B84EE1E21025}" dt="2023-02-13T16:09:57.697" v="1447" actId="20577"/>
          <ac:spMkLst>
            <pc:docMk/>
            <pc:sldMk cId="179961928" sldId="282"/>
            <ac:spMk id="6" creationId="{6D483BFE-4DC8-BB47-6CF2-5CC3DE00B619}"/>
          </ac:spMkLst>
        </pc:spChg>
        <pc:spChg chg="del">
          <ac:chgData name="Greg Leonardo" userId="fc5f09b0d1a784bb" providerId="LiveId" clId="{40E170CE-12B2-BC44-A1AB-B84EE1E21025}" dt="2023-02-13T01:53:24.141" v="502" actId="478"/>
          <ac:spMkLst>
            <pc:docMk/>
            <pc:sldMk cId="179961928" sldId="282"/>
            <ac:spMk id="7" creationId="{0D702E55-CAB8-31ED-4BAD-1C4FDB01CA63}"/>
          </ac:spMkLst>
        </pc:spChg>
      </pc:sldChg>
      <pc:sldChg chg="delSp modSp mod modNotesTx">
        <pc:chgData name="Greg Leonardo" userId="fc5f09b0d1a784bb" providerId="LiveId" clId="{40E170CE-12B2-BC44-A1AB-B84EE1E21025}" dt="2023-02-15T01:40:35.397" v="1650"/>
        <pc:sldMkLst>
          <pc:docMk/>
          <pc:sldMk cId="2241180375" sldId="283"/>
        </pc:sldMkLst>
        <pc:spChg chg="mod">
          <ac:chgData name="Greg Leonardo" userId="fc5f09b0d1a784bb" providerId="LiveId" clId="{40E170CE-12B2-BC44-A1AB-B84EE1E21025}" dt="2023-02-13T16:01:51.028" v="1359" actId="20577"/>
          <ac:spMkLst>
            <pc:docMk/>
            <pc:sldMk cId="2241180375" sldId="283"/>
            <ac:spMk id="3" creationId="{B40B4B31-B56C-C84E-8325-C8E5521429B8}"/>
          </ac:spMkLst>
        </pc:spChg>
        <pc:spChg chg="mod">
          <ac:chgData name="Greg Leonardo" userId="fc5f09b0d1a784bb" providerId="LiveId" clId="{40E170CE-12B2-BC44-A1AB-B84EE1E21025}" dt="2023-02-13T16:09:22.593" v="1428" actId="20577"/>
          <ac:spMkLst>
            <pc:docMk/>
            <pc:sldMk cId="2241180375" sldId="283"/>
            <ac:spMk id="6" creationId="{6D483BFE-4DC8-BB47-6CF2-5CC3DE00B619}"/>
          </ac:spMkLst>
        </pc:spChg>
        <pc:spChg chg="del">
          <ac:chgData name="Greg Leonardo" userId="fc5f09b0d1a784bb" providerId="LiveId" clId="{40E170CE-12B2-BC44-A1AB-B84EE1E21025}" dt="2023-02-13T01:46:02.649" v="432" actId="478"/>
          <ac:spMkLst>
            <pc:docMk/>
            <pc:sldMk cId="2241180375" sldId="283"/>
            <ac:spMk id="7" creationId="{0D702E55-CAB8-31ED-4BAD-1C4FDB01CA63}"/>
          </ac:spMkLst>
        </pc:spChg>
      </pc:sldChg>
      <pc:sldChg chg="delSp modSp mod modNotesTx">
        <pc:chgData name="Greg Leonardo" userId="fc5f09b0d1a784bb" providerId="LiveId" clId="{40E170CE-12B2-BC44-A1AB-B84EE1E21025}" dt="2023-02-15T01:39:55.964" v="1649"/>
        <pc:sldMkLst>
          <pc:docMk/>
          <pc:sldMk cId="2406727267" sldId="284"/>
        </pc:sldMkLst>
        <pc:spChg chg="mod">
          <ac:chgData name="Greg Leonardo" userId="fc5f09b0d1a784bb" providerId="LiveId" clId="{40E170CE-12B2-BC44-A1AB-B84EE1E21025}" dt="2023-02-13T16:02:16.455" v="1365" actId="20577"/>
          <ac:spMkLst>
            <pc:docMk/>
            <pc:sldMk cId="2406727267" sldId="284"/>
            <ac:spMk id="3" creationId="{B40B4B31-B56C-C84E-8325-C8E5521429B8}"/>
          </ac:spMkLst>
        </pc:spChg>
        <pc:spChg chg="mod">
          <ac:chgData name="Greg Leonardo" userId="fc5f09b0d1a784bb" providerId="LiveId" clId="{40E170CE-12B2-BC44-A1AB-B84EE1E21025}" dt="2023-02-13T16:13:51.771" v="1614" actId="20577"/>
          <ac:spMkLst>
            <pc:docMk/>
            <pc:sldMk cId="2406727267" sldId="284"/>
            <ac:spMk id="6" creationId="{6D483BFE-4DC8-BB47-6CF2-5CC3DE00B619}"/>
          </ac:spMkLst>
        </pc:spChg>
        <pc:spChg chg="del">
          <ac:chgData name="Greg Leonardo" userId="fc5f09b0d1a784bb" providerId="LiveId" clId="{40E170CE-12B2-BC44-A1AB-B84EE1E21025}" dt="2023-02-13T01:28:43.403" v="372" actId="478"/>
          <ac:spMkLst>
            <pc:docMk/>
            <pc:sldMk cId="2406727267" sldId="284"/>
            <ac:spMk id="7" creationId="{0D702E55-CAB8-31ED-4BAD-1C4FDB01CA63}"/>
          </ac:spMkLst>
        </pc:spChg>
      </pc:sldChg>
      <pc:sldChg chg="delSp modSp mod modNotesTx">
        <pc:chgData name="Greg Leonardo" userId="fc5f09b0d1a784bb" providerId="LiveId" clId="{40E170CE-12B2-BC44-A1AB-B84EE1E21025}" dt="2023-02-15T01:38:53.756" v="1647"/>
        <pc:sldMkLst>
          <pc:docMk/>
          <pc:sldMk cId="3728536753" sldId="285"/>
        </pc:sldMkLst>
        <pc:spChg chg="mod">
          <ac:chgData name="Greg Leonardo" userId="fc5f09b0d1a784bb" providerId="LiveId" clId="{40E170CE-12B2-BC44-A1AB-B84EE1E21025}" dt="2023-02-13T16:04:17.470" v="1373" actId="27636"/>
          <ac:spMkLst>
            <pc:docMk/>
            <pc:sldMk cId="3728536753" sldId="285"/>
            <ac:spMk id="3" creationId="{B40B4B31-B56C-C84E-8325-C8E5521429B8}"/>
          </ac:spMkLst>
        </pc:spChg>
        <pc:spChg chg="mod">
          <ac:chgData name="Greg Leonardo" userId="fc5f09b0d1a784bb" providerId="LiveId" clId="{40E170CE-12B2-BC44-A1AB-B84EE1E21025}" dt="2023-02-13T02:01:09.473" v="564" actId="20577"/>
          <ac:spMkLst>
            <pc:docMk/>
            <pc:sldMk cId="3728536753" sldId="285"/>
            <ac:spMk id="6" creationId="{6D483BFE-4DC8-BB47-6CF2-5CC3DE00B619}"/>
          </ac:spMkLst>
        </pc:spChg>
        <pc:spChg chg="del mod">
          <ac:chgData name="Greg Leonardo" userId="fc5f09b0d1a784bb" providerId="LiveId" clId="{40E170CE-12B2-BC44-A1AB-B84EE1E21025}" dt="2023-02-13T01:02:23.106" v="152" actId="478"/>
          <ac:spMkLst>
            <pc:docMk/>
            <pc:sldMk cId="3728536753" sldId="285"/>
            <ac:spMk id="7" creationId="{0D702E55-CAB8-31ED-4BAD-1C4FDB01CA63}"/>
          </ac:spMkLst>
        </pc:spChg>
      </pc:sldChg>
      <pc:sldChg chg="delSp modSp mod modNotesTx">
        <pc:chgData name="Greg Leonardo" userId="fc5f09b0d1a784bb" providerId="LiveId" clId="{40E170CE-12B2-BC44-A1AB-B84EE1E21025}" dt="2023-02-15T01:39:18.497" v="1648"/>
        <pc:sldMkLst>
          <pc:docMk/>
          <pc:sldMk cId="3072700528" sldId="286"/>
        </pc:sldMkLst>
        <pc:spChg chg="mod">
          <ac:chgData name="Greg Leonardo" userId="fc5f09b0d1a784bb" providerId="LiveId" clId="{40E170CE-12B2-BC44-A1AB-B84EE1E21025}" dt="2023-02-13T16:02:42.002" v="1370" actId="20577"/>
          <ac:spMkLst>
            <pc:docMk/>
            <pc:sldMk cId="3072700528" sldId="286"/>
            <ac:spMk id="3" creationId="{B40B4B31-B56C-C84E-8325-C8E5521429B8}"/>
          </ac:spMkLst>
        </pc:spChg>
        <pc:spChg chg="mod">
          <ac:chgData name="Greg Leonardo" userId="fc5f09b0d1a784bb" providerId="LiveId" clId="{40E170CE-12B2-BC44-A1AB-B84EE1E21025}" dt="2023-02-13T16:08:49.052" v="1412" actId="20577"/>
          <ac:spMkLst>
            <pc:docMk/>
            <pc:sldMk cId="3072700528" sldId="286"/>
            <ac:spMk id="6" creationId="{6D483BFE-4DC8-BB47-6CF2-5CC3DE00B619}"/>
          </ac:spMkLst>
        </pc:spChg>
        <pc:spChg chg="del">
          <ac:chgData name="Greg Leonardo" userId="fc5f09b0d1a784bb" providerId="LiveId" clId="{40E170CE-12B2-BC44-A1AB-B84EE1E21025}" dt="2023-02-13T01:15:33.867" v="239" actId="478"/>
          <ac:spMkLst>
            <pc:docMk/>
            <pc:sldMk cId="3072700528" sldId="286"/>
            <ac:spMk id="7" creationId="{0D702E55-CAB8-31ED-4BAD-1C4FDB01CA63}"/>
          </ac:spMkLst>
        </pc:spChg>
      </pc:sldChg>
      <pc:sldChg chg="delSp modSp mod modNotesTx">
        <pc:chgData name="Greg Leonardo" userId="fc5f09b0d1a784bb" providerId="LiveId" clId="{40E170CE-12B2-BC44-A1AB-B84EE1E21025}" dt="2023-02-15T01:41:47.537" v="1652"/>
        <pc:sldMkLst>
          <pc:docMk/>
          <pc:sldMk cId="641271463" sldId="287"/>
        </pc:sldMkLst>
        <pc:spChg chg="mod">
          <ac:chgData name="Greg Leonardo" userId="fc5f09b0d1a784bb" providerId="LiveId" clId="{40E170CE-12B2-BC44-A1AB-B84EE1E21025}" dt="2023-02-13T16:00:35.553" v="1349" actId="20577"/>
          <ac:spMkLst>
            <pc:docMk/>
            <pc:sldMk cId="641271463" sldId="287"/>
            <ac:spMk id="3" creationId="{B40B4B31-B56C-C84E-8325-C8E5521429B8}"/>
          </ac:spMkLst>
        </pc:spChg>
        <pc:spChg chg="mod">
          <ac:chgData name="Greg Leonardo" userId="fc5f09b0d1a784bb" providerId="LiveId" clId="{40E170CE-12B2-BC44-A1AB-B84EE1E21025}" dt="2023-02-13T16:10:19.021" v="1458" actId="20577"/>
          <ac:spMkLst>
            <pc:docMk/>
            <pc:sldMk cId="641271463" sldId="287"/>
            <ac:spMk id="6" creationId="{6D483BFE-4DC8-BB47-6CF2-5CC3DE00B619}"/>
          </ac:spMkLst>
        </pc:spChg>
        <pc:spChg chg="del">
          <ac:chgData name="Greg Leonardo" userId="fc5f09b0d1a784bb" providerId="LiveId" clId="{40E170CE-12B2-BC44-A1AB-B84EE1E21025}" dt="2023-02-13T02:10:59.797" v="639" actId="478"/>
          <ac:spMkLst>
            <pc:docMk/>
            <pc:sldMk cId="641271463" sldId="287"/>
            <ac:spMk id="7" creationId="{0D702E55-CAB8-31ED-4BAD-1C4FDB01CA63}"/>
          </ac:spMkLst>
        </pc:spChg>
      </pc:sldChg>
      <pc:sldChg chg="delSp modSp mod modNotesTx">
        <pc:chgData name="Greg Leonardo" userId="fc5f09b0d1a784bb" providerId="LiveId" clId="{40E170CE-12B2-BC44-A1AB-B84EE1E21025}" dt="2023-02-15T01:42:14.073" v="1653"/>
        <pc:sldMkLst>
          <pc:docMk/>
          <pc:sldMk cId="4013800558" sldId="288"/>
        </pc:sldMkLst>
        <pc:spChg chg="mod">
          <ac:chgData name="Greg Leonardo" userId="fc5f09b0d1a784bb" providerId="LiveId" clId="{40E170CE-12B2-BC44-A1AB-B84EE1E21025}" dt="2023-02-13T16:00:07.525" v="1343" actId="20577"/>
          <ac:spMkLst>
            <pc:docMk/>
            <pc:sldMk cId="4013800558" sldId="288"/>
            <ac:spMk id="3" creationId="{B40B4B31-B56C-C84E-8325-C8E5521429B8}"/>
          </ac:spMkLst>
        </pc:spChg>
        <pc:spChg chg="mod">
          <ac:chgData name="Greg Leonardo" userId="fc5f09b0d1a784bb" providerId="LiveId" clId="{40E170CE-12B2-BC44-A1AB-B84EE1E21025}" dt="2023-02-13T16:10:45.139" v="1495" actId="20577"/>
          <ac:spMkLst>
            <pc:docMk/>
            <pc:sldMk cId="4013800558" sldId="288"/>
            <ac:spMk id="6" creationId="{6D483BFE-4DC8-BB47-6CF2-5CC3DE00B619}"/>
          </ac:spMkLst>
        </pc:spChg>
        <pc:spChg chg="del">
          <ac:chgData name="Greg Leonardo" userId="fc5f09b0d1a784bb" providerId="LiveId" clId="{40E170CE-12B2-BC44-A1AB-B84EE1E21025}" dt="2023-02-13T02:18:57.534" v="690" actId="478"/>
          <ac:spMkLst>
            <pc:docMk/>
            <pc:sldMk cId="4013800558" sldId="288"/>
            <ac:spMk id="7" creationId="{0D702E55-CAB8-31ED-4BAD-1C4FDB01CA63}"/>
          </ac:spMkLst>
        </pc:spChg>
      </pc:sldChg>
      <pc:sldChg chg="delSp modSp mod modNotesTx">
        <pc:chgData name="Greg Leonardo" userId="fc5f09b0d1a784bb" providerId="LiveId" clId="{40E170CE-12B2-BC44-A1AB-B84EE1E21025}" dt="2023-02-15T01:43:01.364" v="1655"/>
        <pc:sldMkLst>
          <pc:docMk/>
          <pc:sldMk cId="1408990799" sldId="289"/>
        </pc:sldMkLst>
        <pc:spChg chg="mod">
          <ac:chgData name="Greg Leonardo" userId="fc5f09b0d1a784bb" providerId="LiveId" clId="{40E170CE-12B2-BC44-A1AB-B84EE1E21025}" dt="2023-02-13T15:58:03.915" v="1335" actId="20577"/>
          <ac:spMkLst>
            <pc:docMk/>
            <pc:sldMk cId="1408990799" sldId="289"/>
            <ac:spMk id="3" creationId="{B40B4B31-B56C-C84E-8325-C8E5521429B8}"/>
          </ac:spMkLst>
        </pc:spChg>
        <pc:spChg chg="mod">
          <ac:chgData name="Greg Leonardo" userId="fc5f09b0d1a784bb" providerId="LiveId" clId="{40E170CE-12B2-BC44-A1AB-B84EE1E21025}" dt="2023-02-13T16:11:32.765" v="1533" actId="20577"/>
          <ac:spMkLst>
            <pc:docMk/>
            <pc:sldMk cId="1408990799" sldId="289"/>
            <ac:spMk id="6" creationId="{6D483BFE-4DC8-BB47-6CF2-5CC3DE00B619}"/>
          </ac:spMkLst>
        </pc:spChg>
        <pc:spChg chg="del">
          <ac:chgData name="Greg Leonardo" userId="fc5f09b0d1a784bb" providerId="LiveId" clId="{40E170CE-12B2-BC44-A1AB-B84EE1E21025}" dt="2023-02-13T02:22:31.349" v="743" actId="478"/>
          <ac:spMkLst>
            <pc:docMk/>
            <pc:sldMk cId="1408990799" sldId="289"/>
            <ac:spMk id="7" creationId="{0D702E55-CAB8-31ED-4BAD-1C4FDB01CA63}"/>
          </ac:spMkLst>
        </pc:spChg>
      </pc:sldChg>
      <pc:sldChg chg="modSp add mod ord modNotesTx">
        <pc:chgData name="Greg Leonardo" userId="fc5f09b0d1a784bb" providerId="LiveId" clId="{40E170CE-12B2-BC44-A1AB-B84EE1E21025}" dt="2023-02-15T01:44:40.508" v="1659"/>
        <pc:sldMkLst>
          <pc:docMk/>
          <pc:sldMk cId="3897596056" sldId="290"/>
        </pc:sldMkLst>
        <pc:spChg chg="mod">
          <ac:chgData name="Greg Leonardo" userId="fc5f09b0d1a784bb" providerId="LiveId" clId="{40E170CE-12B2-BC44-A1AB-B84EE1E21025}" dt="2023-02-13T15:40:43.867" v="1327" actId="948"/>
          <ac:spMkLst>
            <pc:docMk/>
            <pc:sldMk cId="3897596056" sldId="290"/>
            <ac:spMk id="3" creationId="{B40B4B31-B56C-C84E-8325-C8E5521429B8}"/>
          </ac:spMkLst>
        </pc:spChg>
        <pc:spChg chg="mod">
          <ac:chgData name="Greg Leonardo" userId="fc5f09b0d1a784bb" providerId="LiveId" clId="{40E170CE-12B2-BC44-A1AB-B84EE1E21025}" dt="2023-02-15T00:02:08.797" v="1644" actId="20577"/>
          <ac:spMkLst>
            <pc:docMk/>
            <pc:sldMk cId="3897596056" sldId="290"/>
            <ac:spMk id="6" creationId="{6D483BFE-4DC8-BB47-6CF2-5CC3DE00B619}"/>
          </ac:spMkLst>
        </pc:spChg>
      </pc:sldChg>
      <pc:sldChg chg="modSp add mod ord modNotesTx">
        <pc:chgData name="Greg Leonardo" userId="fc5f09b0d1a784bb" providerId="LiveId" clId="{40E170CE-12B2-BC44-A1AB-B84EE1E21025}" dt="2023-02-15T01:44:17.288" v="1658"/>
        <pc:sldMkLst>
          <pc:docMk/>
          <pc:sldMk cId="3379753590" sldId="291"/>
        </pc:sldMkLst>
        <pc:spChg chg="mod">
          <ac:chgData name="Greg Leonardo" userId="fc5f09b0d1a784bb" providerId="LiveId" clId="{40E170CE-12B2-BC44-A1AB-B84EE1E21025}" dt="2023-02-13T15:41:01.274" v="1328" actId="948"/>
          <ac:spMkLst>
            <pc:docMk/>
            <pc:sldMk cId="3379753590" sldId="291"/>
            <ac:spMk id="3" creationId="{B40B4B31-B56C-C84E-8325-C8E5521429B8}"/>
          </ac:spMkLst>
        </pc:spChg>
        <pc:spChg chg="mod">
          <ac:chgData name="Greg Leonardo" userId="fc5f09b0d1a784bb" providerId="LiveId" clId="{40E170CE-12B2-BC44-A1AB-B84EE1E21025}" dt="2023-02-13T16:12:06.003" v="1561" actId="20577"/>
          <ac:spMkLst>
            <pc:docMk/>
            <pc:sldMk cId="3379753590" sldId="291"/>
            <ac:spMk id="6" creationId="{6D483BFE-4DC8-BB47-6CF2-5CC3DE00B619}"/>
          </ac:spMkLst>
        </pc:spChg>
      </pc:sldChg>
      <pc:sldChg chg="modSp add mod ord modNotesTx">
        <pc:chgData name="Greg Leonardo" userId="fc5f09b0d1a784bb" providerId="LiveId" clId="{40E170CE-12B2-BC44-A1AB-B84EE1E21025}" dt="2023-02-15T01:42:37.767" v="1654"/>
        <pc:sldMkLst>
          <pc:docMk/>
          <pc:sldMk cId="55149674" sldId="292"/>
        </pc:sldMkLst>
        <pc:spChg chg="mod">
          <ac:chgData name="Greg Leonardo" userId="fc5f09b0d1a784bb" providerId="LiveId" clId="{40E170CE-12B2-BC44-A1AB-B84EE1E21025}" dt="2023-02-13T15:58:26.803" v="1337" actId="20577"/>
          <ac:spMkLst>
            <pc:docMk/>
            <pc:sldMk cId="55149674" sldId="292"/>
            <ac:spMk id="3" creationId="{B40B4B31-B56C-C84E-8325-C8E5521429B8}"/>
          </ac:spMkLst>
        </pc:spChg>
        <pc:spChg chg="mod">
          <ac:chgData name="Greg Leonardo" userId="fc5f09b0d1a784bb" providerId="LiveId" clId="{40E170CE-12B2-BC44-A1AB-B84EE1E21025}" dt="2023-02-13T16:13:25.036" v="1610" actId="113"/>
          <ac:spMkLst>
            <pc:docMk/>
            <pc:sldMk cId="55149674" sldId="292"/>
            <ac:spMk id="6" creationId="{6D483BFE-4DC8-BB47-6CF2-5CC3DE00B619}"/>
          </ac:spMkLst>
        </pc:spChg>
      </pc:sldChg>
      <pc:sldChg chg="modSp add mod ord modNotesTx">
        <pc:chgData name="Greg Leonardo" userId="fc5f09b0d1a784bb" providerId="LiveId" clId="{40E170CE-12B2-BC44-A1AB-B84EE1E21025}" dt="2023-02-15T01:43:36.101" v="1656"/>
        <pc:sldMkLst>
          <pc:docMk/>
          <pc:sldMk cId="3776039510" sldId="293"/>
        </pc:sldMkLst>
        <pc:spChg chg="mod">
          <ac:chgData name="Greg Leonardo" userId="fc5f09b0d1a784bb" providerId="LiveId" clId="{40E170CE-12B2-BC44-A1AB-B84EE1E21025}" dt="2023-02-13T15:57:36.987" v="1333" actId="948"/>
          <ac:spMkLst>
            <pc:docMk/>
            <pc:sldMk cId="3776039510" sldId="293"/>
            <ac:spMk id="3" creationId="{B40B4B31-B56C-C84E-8325-C8E5521429B8}"/>
          </ac:spMkLst>
        </pc:spChg>
        <pc:spChg chg="mod">
          <ac:chgData name="Greg Leonardo" userId="fc5f09b0d1a784bb" providerId="LiveId" clId="{40E170CE-12B2-BC44-A1AB-B84EE1E21025}" dt="2023-02-13T16:13:14.690" v="1609" actId="113"/>
          <ac:spMkLst>
            <pc:docMk/>
            <pc:sldMk cId="3776039510" sldId="293"/>
            <ac:spMk id="6" creationId="{6D483BFE-4DC8-BB47-6CF2-5CC3DE00B619}"/>
          </ac:spMkLst>
        </pc:spChg>
      </pc:sldChg>
      <pc:sldChg chg="modSp add mod modNotesTx">
        <pc:chgData name="Greg Leonardo" userId="fc5f09b0d1a784bb" providerId="LiveId" clId="{40E170CE-12B2-BC44-A1AB-B84EE1E21025}" dt="2023-02-15T01:43:58.886" v="1657"/>
        <pc:sldMkLst>
          <pc:docMk/>
          <pc:sldMk cId="2926074111" sldId="294"/>
        </pc:sldMkLst>
        <pc:spChg chg="mod">
          <ac:chgData name="Greg Leonardo" userId="fc5f09b0d1a784bb" providerId="LiveId" clId="{40E170CE-12B2-BC44-A1AB-B84EE1E21025}" dt="2023-02-13T15:41:24.344" v="1329" actId="948"/>
          <ac:spMkLst>
            <pc:docMk/>
            <pc:sldMk cId="2926074111" sldId="294"/>
            <ac:spMk id="3" creationId="{B40B4B31-B56C-C84E-8325-C8E5521429B8}"/>
          </ac:spMkLst>
        </pc:spChg>
        <pc:spChg chg="mod">
          <ac:chgData name="Greg Leonardo" userId="fc5f09b0d1a784bb" providerId="LiveId" clId="{40E170CE-12B2-BC44-A1AB-B84EE1E21025}" dt="2023-02-14T23:49:36.284" v="1638" actId="20577"/>
          <ac:spMkLst>
            <pc:docMk/>
            <pc:sldMk cId="2926074111" sldId="294"/>
            <ac:spMk id="6" creationId="{6D483BFE-4DC8-BB47-6CF2-5CC3DE00B619}"/>
          </ac:spMkLst>
        </pc:spChg>
      </pc:sldChg>
      <pc:sldChg chg="modSp add mod modNotesTx">
        <pc:chgData name="Greg Leonardo" userId="fc5f09b0d1a784bb" providerId="LiveId" clId="{40E170CE-12B2-BC44-A1AB-B84EE1E21025}" dt="2023-02-15T02:19:19.512" v="1685" actId="20577"/>
        <pc:sldMkLst>
          <pc:docMk/>
          <pc:sldMk cId="71150063" sldId="295"/>
        </pc:sldMkLst>
        <pc:spChg chg="mod">
          <ac:chgData name="Greg Leonardo" userId="fc5f09b0d1a784bb" providerId="LiveId" clId="{40E170CE-12B2-BC44-A1AB-B84EE1E21025}" dt="2023-02-15T02:19:19.512" v="1685" actId="20577"/>
          <ac:spMkLst>
            <pc:docMk/>
            <pc:sldMk cId="71150063" sldId="295"/>
            <ac:spMk id="3" creationId="{B40B4B31-B56C-C84E-8325-C8E5521429B8}"/>
          </ac:spMkLst>
        </pc:spChg>
        <pc:spChg chg="mod">
          <ac:chgData name="Greg Leonardo" userId="fc5f09b0d1a784bb" providerId="LiveId" clId="{40E170CE-12B2-BC44-A1AB-B84EE1E21025}" dt="2023-02-13T15:32:31.698" v="1279" actId="14100"/>
          <ac:spMkLst>
            <pc:docMk/>
            <pc:sldMk cId="71150063" sldId="295"/>
            <ac:spMk id="6" creationId="{6D483BFE-4DC8-BB47-6CF2-5CC3DE00B619}"/>
          </ac:spMkLst>
        </pc:spChg>
      </pc:sldChg>
      <pc:sldChg chg="delSp modSp add mod modNotesTx">
        <pc:chgData name="Greg Leonardo" userId="fc5f09b0d1a784bb" providerId="LiveId" clId="{40E170CE-12B2-BC44-A1AB-B84EE1E21025}" dt="2023-02-13T23:24:32.623" v="1634" actId="20577"/>
        <pc:sldMkLst>
          <pc:docMk/>
          <pc:sldMk cId="3859953015" sldId="296"/>
        </pc:sldMkLst>
        <pc:spChg chg="mod">
          <ac:chgData name="Greg Leonardo" userId="fc5f09b0d1a784bb" providerId="LiveId" clId="{40E170CE-12B2-BC44-A1AB-B84EE1E21025}" dt="2023-02-13T23:24:32.623" v="1634" actId="20577"/>
          <ac:spMkLst>
            <pc:docMk/>
            <pc:sldMk cId="3859953015" sldId="296"/>
            <ac:spMk id="3" creationId="{B40B4B31-B56C-C84E-8325-C8E5521429B8}"/>
          </ac:spMkLst>
        </pc:spChg>
        <pc:spChg chg="del mod">
          <ac:chgData name="Greg Leonardo" userId="fc5f09b0d1a784bb" providerId="LiveId" clId="{40E170CE-12B2-BC44-A1AB-B84EE1E21025}" dt="2023-02-13T23:23:38.241" v="1624" actId="478"/>
          <ac:spMkLst>
            <pc:docMk/>
            <pc:sldMk cId="3859953015" sldId="296"/>
            <ac:spMk id="6" creationId="{6D483BFE-4DC8-BB47-6CF2-5CC3DE00B619}"/>
          </ac:spMkLst>
        </pc:spChg>
      </pc:sldChg>
    </pc:docChg>
  </pc:docChgLst>
  <pc:docChgLst>
    <pc:chgData name="Greg Leonardo" userId="fc5f09b0d1a784bb" providerId="LiveId" clId="{2CCA3CBC-B678-486C-AFD1-7A9D7F9D86B2}"/>
    <pc:docChg chg="undo redo custSel addSld modSld">
      <pc:chgData name="Greg Leonardo" userId="fc5f09b0d1a784bb" providerId="LiveId" clId="{2CCA3CBC-B678-486C-AFD1-7A9D7F9D86B2}" dt="2023-02-06T16:22:37.803" v="2385" actId="5793"/>
      <pc:docMkLst>
        <pc:docMk/>
      </pc:docMkLst>
      <pc:sldChg chg="modSp mod">
        <pc:chgData name="Greg Leonardo" userId="fc5f09b0d1a784bb" providerId="LiveId" clId="{2CCA3CBC-B678-486C-AFD1-7A9D7F9D86B2}" dt="2023-02-06T14:23:36.887" v="1324" actId="1076"/>
        <pc:sldMkLst>
          <pc:docMk/>
          <pc:sldMk cId="3658955544" sldId="256"/>
        </pc:sldMkLst>
        <pc:spChg chg="mod">
          <ac:chgData name="Greg Leonardo" userId="fc5f09b0d1a784bb" providerId="LiveId" clId="{2CCA3CBC-B678-486C-AFD1-7A9D7F9D86B2}" dt="2023-02-06T14:23:36.887" v="1324" actId="1076"/>
          <ac:spMkLst>
            <pc:docMk/>
            <pc:sldMk cId="3658955544" sldId="256"/>
            <ac:spMk id="17" creationId="{00000000-0000-0000-0000-000000000000}"/>
          </ac:spMkLst>
        </pc:spChg>
      </pc:sldChg>
      <pc:sldChg chg="modSp mod">
        <pc:chgData name="Greg Leonardo" userId="fc5f09b0d1a784bb" providerId="LiveId" clId="{2CCA3CBC-B678-486C-AFD1-7A9D7F9D86B2}" dt="2023-02-06T14:42:34.069" v="1746" actId="1076"/>
        <pc:sldMkLst>
          <pc:docMk/>
          <pc:sldMk cId="2698842567" sldId="257"/>
        </pc:sldMkLst>
        <pc:spChg chg="mod">
          <ac:chgData name="Greg Leonardo" userId="fc5f09b0d1a784bb" providerId="LiveId" clId="{2CCA3CBC-B678-486C-AFD1-7A9D7F9D86B2}" dt="2023-02-06T13:58:15.664" v="158" actId="255"/>
          <ac:spMkLst>
            <pc:docMk/>
            <pc:sldMk cId="2698842567" sldId="257"/>
            <ac:spMk id="9" creationId="{00000000-0000-0000-0000-000000000000}"/>
          </ac:spMkLst>
        </pc:spChg>
        <pc:spChg chg="mod">
          <ac:chgData name="Greg Leonardo" userId="fc5f09b0d1a784bb" providerId="LiveId" clId="{2CCA3CBC-B678-486C-AFD1-7A9D7F9D86B2}" dt="2023-02-06T14:42:25.219" v="1744" actId="20577"/>
          <ac:spMkLst>
            <pc:docMk/>
            <pc:sldMk cId="2698842567" sldId="257"/>
            <ac:spMk id="10" creationId="{00000000-0000-0000-0000-000000000000}"/>
          </ac:spMkLst>
        </pc:spChg>
        <pc:picChg chg="mod">
          <ac:chgData name="Greg Leonardo" userId="fc5f09b0d1a784bb" providerId="LiveId" clId="{2CCA3CBC-B678-486C-AFD1-7A9D7F9D86B2}" dt="2023-02-06T14:42:34.069" v="1746" actId="1076"/>
          <ac:picMkLst>
            <pc:docMk/>
            <pc:sldMk cId="2698842567" sldId="257"/>
            <ac:picMk id="3" creationId="{31903C68-B3EF-48A5-B96C-5B614AA77BED}"/>
          </ac:picMkLst>
        </pc:picChg>
        <pc:picChg chg="mod">
          <ac:chgData name="Greg Leonardo" userId="fc5f09b0d1a784bb" providerId="LiveId" clId="{2CCA3CBC-B678-486C-AFD1-7A9D7F9D86B2}" dt="2023-02-06T14:42:30.859" v="1745" actId="1076"/>
          <ac:picMkLst>
            <pc:docMk/>
            <pc:sldMk cId="2698842567" sldId="257"/>
            <ac:picMk id="1026" creationId="{60E7F6B8-3F41-1424-6660-B5BA76975139}"/>
          </ac:picMkLst>
        </pc:picChg>
      </pc:sldChg>
      <pc:sldChg chg="addSp delSp modSp mod modNotesTx">
        <pc:chgData name="Greg Leonardo" userId="fc5f09b0d1a784bb" providerId="LiveId" clId="{2CCA3CBC-B678-486C-AFD1-7A9D7F9D86B2}" dt="2023-02-06T16:21:32.950" v="2299" actId="6549"/>
        <pc:sldMkLst>
          <pc:docMk/>
          <pc:sldMk cId="3765923284" sldId="263"/>
        </pc:sldMkLst>
        <pc:spChg chg="del mod">
          <ac:chgData name="Greg Leonardo" userId="fc5f09b0d1a784bb" providerId="LiveId" clId="{2CCA3CBC-B678-486C-AFD1-7A9D7F9D86B2}" dt="2023-02-06T14:01:34.196" v="236" actId="478"/>
          <ac:spMkLst>
            <pc:docMk/>
            <pc:sldMk cId="3765923284" sldId="263"/>
            <ac:spMk id="2" creationId="{00000000-0000-0000-0000-000000000000}"/>
          </ac:spMkLst>
        </pc:spChg>
        <pc:spChg chg="add mod">
          <ac:chgData name="Greg Leonardo" userId="fc5f09b0d1a784bb" providerId="LiveId" clId="{2CCA3CBC-B678-486C-AFD1-7A9D7F9D86B2}" dt="2023-02-06T14:21:47.887" v="1318" actId="5793"/>
          <ac:spMkLst>
            <pc:docMk/>
            <pc:sldMk cId="3765923284" sldId="263"/>
            <ac:spMk id="3" creationId="{B40B4B31-B56C-C84E-8325-C8E5521429B8}"/>
          </ac:spMkLst>
        </pc:spChg>
        <pc:spChg chg="add del mod">
          <ac:chgData name="Greg Leonardo" userId="fc5f09b0d1a784bb" providerId="LiveId" clId="{2CCA3CBC-B678-486C-AFD1-7A9D7F9D86B2}" dt="2023-02-06T14:01:39.640" v="237" actId="478"/>
          <ac:spMkLst>
            <pc:docMk/>
            <pc:sldMk cId="3765923284" sldId="263"/>
            <ac:spMk id="5" creationId="{9857CA61-509B-1B3C-921A-9C05BC7A9792}"/>
          </ac:spMkLst>
        </pc:spChg>
        <pc:spChg chg="add mod">
          <ac:chgData name="Greg Leonardo" userId="fc5f09b0d1a784bb" providerId="LiveId" clId="{2CCA3CBC-B678-486C-AFD1-7A9D7F9D86B2}" dt="2023-02-06T16:19:43.469" v="2294" actId="20577"/>
          <ac:spMkLst>
            <pc:docMk/>
            <pc:sldMk cId="3765923284" sldId="263"/>
            <ac:spMk id="6" creationId="{6D483BFE-4DC8-BB47-6CF2-5CC3DE00B619}"/>
          </ac:spMkLst>
        </pc:spChg>
        <pc:spChg chg="add mod">
          <ac:chgData name="Greg Leonardo" userId="fc5f09b0d1a784bb" providerId="LiveId" clId="{2CCA3CBC-B678-486C-AFD1-7A9D7F9D86B2}" dt="2023-02-06T14:39:09.939" v="1616" actId="255"/>
          <ac:spMkLst>
            <pc:docMk/>
            <pc:sldMk cId="3765923284" sldId="263"/>
            <ac:spMk id="7" creationId="{0D702E55-CAB8-31ED-4BAD-1C4FDB01CA63}"/>
          </ac:spMkLst>
        </pc:spChg>
      </pc:sldChg>
      <pc:sldChg chg="modSp mod">
        <pc:chgData name="Greg Leonardo" userId="fc5f09b0d1a784bb" providerId="LiveId" clId="{2CCA3CBC-B678-486C-AFD1-7A9D7F9D86B2}" dt="2023-02-06T14:39:48.507" v="1618" actId="20577"/>
        <pc:sldMkLst>
          <pc:docMk/>
          <pc:sldMk cId="3504082891" sldId="280"/>
        </pc:sldMkLst>
        <pc:spChg chg="mod">
          <ac:chgData name="Greg Leonardo" userId="fc5f09b0d1a784bb" providerId="LiveId" clId="{2CCA3CBC-B678-486C-AFD1-7A9D7F9D86B2}" dt="2023-02-06T13:58:39.626" v="162" actId="113"/>
          <ac:spMkLst>
            <pc:docMk/>
            <pc:sldMk cId="3504082891" sldId="280"/>
            <ac:spMk id="2" creationId="{175BA26D-66FB-4EF4-8439-AF35AE573264}"/>
          </ac:spMkLst>
        </pc:spChg>
        <pc:spChg chg="mod">
          <ac:chgData name="Greg Leonardo" userId="fc5f09b0d1a784bb" providerId="LiveId" clId="{2CCA3CBC-B678-486C-AFD1-7A9D7F9D86B2}" dt="2023-02-06T14:39:48.507" v="1618" actId="20577"/>
          <ac:spMkLst>
            <pc:docMk/>
            <pc:sldMk cId="3504082891" sldId="280"/>
            <ac:spMk id="3" creationId="{BB266259-80FA-4D7C-AEB0-92F8A0EFADB7}"/>
          </ac:spMkLst>
        </pc:spChg>
      </pc:sldChg>
      <pc:sldChg chg="delSp modSp add mod modNotesTx">
        <pc:chgData name="Greg Leonardo" userId="fc5f09b0d1a784bb" providerId="LiveId" clId="{2CCA3CBC-B678-486C-AFD1-7A9D7F9D86B2}" dt="2023-02-06T16:22:37.803" v="2385" actId="5793"/>
        <pc:sldMkLst>
          <pc:docMk/>
          <pc:sldMk cId="1875411095" sldId="281"/>
        </pc:sldMkLst>
        <pc:spChg chg="mod">
          <ac:chgData name="Greg Leonardo" userId="fc5f09b0d1a784bb" providerId="LiveId" clId="{2CCA3CBC-B678-486C-AFD1-7A9D7F9D86B2}" dt="2023-02-06T14:54:31.091" v="2095" actId="20577"/>
          <ac:spMkLst>
            <pc:docMk/>
            <pc:sldMk cId="1875411095" sldId="281"/>
            <ac:spMk id="3" creationId="{B40B4B31-B56C-C84E-8325-C8E5521429B8}"/>
          </ac:spMkLst>
        </pc:spChg>
        <pc:spChg chg="mod">
          <ac:chgData name="Greg Leonardo" userId="fc5f09b0d1a784bb" providerId="LiveId" clId="{2CCA3CBC-B678-486C-AFD1-7A9D7F9D86B2}" dt="2023-02-06T14:28:18.326" v="1378" actId="20577"/>
          <ac:spMkLst>
            <pc:docMk/>
            <pc:sldMk cId="1875411095" sldId="281"/>
            <ac:spMk id="6" creationId="{6D483BFE-4DC8-BB47-6CF2-5CC3DE00B619}"/>
          </ac:spMkLst>
        </pc:spChg>
        <pc:spChg chg="del">
          <ac:chgData name="Greg Leonardo" userId="fc5f09b0d1a784bb" providerId="LiveId" clId="{2CCA3CBC-B678-486C-AFD1-7A9D7F9D86B2}" dt="2023-02-06T14:27:08.853" v="1376" actId="478"/>
          <ac:spMkLst>
            <pc:docMk/>
            <pc:sldMk cId="1875411095" sldId="281"/>
            <ac:spMk id="7" creationId="{0D702E55-CAB8-31ED-4BAD-1C4FDB01CA63}"/>
          </ac:spMkLst>
        </pc:spChg>
      </pc:sldChg>
      <pc:sldChg chg="add">
        <pc:chgData name="Greg Leonardo" userId="fc5f09b0d1a784bb" providerId="LiveId" clId="{2CCA3CBC-B678-486C-AFD1-7A9D7F9D86B2}" dt="2023-02-06T14:24:46.939" v="1334" actId="2890"/>
        <pc:sldMkLst>
          <pc:docMk/>
          <pc:sldMk cId="179961928" sldId="282"/>
        </pc:sldMkLst>
      </pc:sldChg>
      <pc:sldChg chg="add">
        <pc:chgData name="Greg Leonardo" userId="fc5f09b0d1a784bb" providerId="LiveId" clId="{2CCA3CBC-B678-486C-AFD1-7A9D7F9D86B2}" dt="2023-02-06T14:24:49.315" v="1335" actId="2890"/>
        <pc:sldMkLst>
          <pc:docMk/>
          <pc:sldMk cId="2241180375" sldId="283"/>
        </pc:sldMkLst>
      </pc:sldChg>
      <pc:sldChg chg="add">
        <pc:chgData name="Greg Leonardo" userId="fc5f09b0d1a784bb" providerId="LiveId" clId="{2CCA3CBC-B678-486C-AFD1-7A9D7F9D86B2}" dt="2023-02-06T14:24:51.992" v="1336" actId="2890"/>
        <pc:sldMkLst>
          <pc:docMk/>
          <pc:sldMk cId="2406727267" sldId="284"/>
        </pc:sldMkLst>
      </pc:sldChg>
      <pc:sldChg chg="add">
        <pc:chgData name="Greg Leonardo" userId="fc5f09b0d1a784bb" providerId="LiveId" clId="{2CCA3CBC-B678-486C-AFD1-7A9D7F9D86B2}" dt="2023-02-06T14:24:55.113" v="1337" actId="2890"/>
        <pc:sldMkLst>
          <pc:docMk/>
          <pc:sldMk cId="3728536753" sldId="285"/>
        </pc:sldMkLst>
      </pc:sldChg>
      <pc:sldChg chg="add">
        <pc:chgData name="Greg Leonardo" userId="fc5f09b0d1a784bb" providerId="LiveId" clId="{2CCA3CBC-B678-486C-AFD1-7A9D7F9D86B2}" dt="2023-02-06T14:24:58.254" v="1338" actId="2890"/>
        <pc:sldMkLst>
          <pc:docMk/>
          <pc:sldMk cId="3072700528" sldId="286"/>
        </pc:sldMkLst>
      </pc:sldChg>
      <pc:sldChg chg="add">
        <pc:chgData name="Greg Leonardo" userId="fc5f09b0d1a784bb" providerId="LiveId" clId="{2CCA3CBC-B678-486C-AFD1-7A9D7F9D86B2}" dt="2023-02-06T14:25:02.294" v="1339" actId="2890"/>
        <pc:sldMkLst>
          <pc:docMk/>
          <pc:sldMk cId="641271463" sldId="287"/>
        </pc:sldMkLst>
      </pc:sldChg>
      <pc:sldChg chg="add">
        <pc:chgData name="Greg Leonardo" userId="fc5f09b0d1a784bb" providerId="LiveId" clId="{2CCA3CBC-B678-486C-AFD1-7A9D7F9D86B2}" dt="2023-02-06T14:25:04.978" v="1340" actId="2890"/>
        <pc:sldMkLst>
          <pc:docMk/>
          <pc:sldMk cId="4013800558" sldId="288"/>
        </pc:sldMkLst>
      </pc:sldChg>
      <pc:sldChg chg="add">
        <pc:chgData name="Greg Leonardo" userId="fc5f09b0d1a784bb" providerId="LiveId" clId="{2CCA3CBC-B678-486C-AFD1-7A9D7F9D86B2}" dt="2023-02-06T14:25:07.412" v="1341" actId="2890"/>
        <pc:sldMkLst>
          <pc:docMk/>
          <pc:sldMk cId="1408990799"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371C1-2F0C-469A-A68D-E0039842BD0A}" type="datetimeFigureOut">
              <a:rPr lang="en-US" smtClean="0"/>
              <a:t>3/25/23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EE773-A20A-4335-978B-D774E31245FA}" type="slidenum">
              <a:rPr lang="en-US" smtClean="0"/>
              <a:t>‹#›</a:t>
            </a:fld>
            <a:endParaRPr lang="en-US"/>
          </a:p>
        </p:txBody>
      </p:sp>
    </p:spTree>
    <p:extLst>
      <p:ext uri="{BB962C8B-B14F-4D97-AF65-F5344CB8AC3E}">
        <p14:creationId xmlns:p14="http://schemas.microsoft.com/office/powerpoint/2010/main" val="391366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CEE773-A20A-4335-978B-D774E31245FA}" type="slidenum">
              <a:rPr lang="en-US" smtClean="0"/>
              <a:t>1</a:t>
            </a:fld>
            <a:endParaRPr lang="en-US"/>
          </a:p>
        </p:txBody>
      </p:sp>
    </p:spTree>
    <p:extLst>
      <p:ext uri="{BB962C8B-B14F-4D97-AF65-F5344CB8AC3E}">
        <p14:creationId xmlns:p14="http://schemas.microsoft.com/office/powerpoint/2010/main" val="433910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Cost Analysis is a feature in Azure Cost Management and Billing that provides detailed cost and usage reports for Azure resources. Azure Cost Analysis allows organizations to view and analyze their Azure costs, identify areas for cost optimization, and make informed decisions about resource utilization.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of the key features of Azure Cost Analysis include:</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Breakdown: Azure Cost Analysis provides a detailed breakdown of costs by resource, service, and subscription, allowing organizations to understand their spending and identify areas for cost optimization.</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Usage Reports: Azure Cost Analysis provides detailed usage reports, including the number of resources used, the total cost of resources, and the cost per resource.</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Trends: Azure Cost Analysis provides insights into spending trends over time, allowing organizations to better predict future spending and adjust their usage accordingly.</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Optimization Recommendations: Azure Cost Analysis provides recommendations for cost optimization, including underutilized resources and cost-effective service alternatives.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Reservation Optimization: Azure Cost Analysis provides insights into reserved instance utilization and provides recommendations for reservation optimization.</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Forecasting: Azure Cost Analysis provides cost forecasting, allowing organizations to plan and budget for future costs.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Cost Analysis can be used to identify areas for cost savings in several ways: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Identifying underutilized resources: Azure Cost Analysis provides detailed usage reports, including the number of resources used and the total cost of resources. This information can be used to identify underutilized resources and adjust their size and capacity as needed, reducing waste and achieving cost savings.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optimization recommendations: Azure Cost Analysis provides recommendations for cost optimization, including underutilized resources and cost-effective service alternatives. Organizations can use these recommendations to identify opportunities for cost savings and make informed decisions about resource utilization.</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Reservation optimization: Azure Cost Analysis provides insights into reserved instance utilization, allowing organizations to identify opportunities to optimize their reservations and reduce costs.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trends: Azure Cost Analysis provides insights into spending trends over time, allowing organizations to better predict future spending and adjust their usage accordingly. This can help organizations to identify areas for cost savings and make informed decisions about resource utilization.</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forecasting: Azure Cost Analysis provides cost forecasting, allowing organizations to plan and budget for future costs. This information can be used to identify areas for cost savings and make informed decisions about resource utilization.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By using Azure Cost Analysis, organizations can identify areas for cost savings, reduce waste, and make informed decisions about resource utilization. Azure Cost Analysis is an essential tool for cost optimization in Azure, providing detailed cost and usage reports and recommendations for cost optimization.</a:t>
            </a:r>
          </a:p>
          <a:p>
            <a:pPr marL="0" marR="0">
              <a:spcBef>
                <a:spcPts val="0"/>
              </a:spcBef>
              <a:spcAft>
                <a:spcPts val="0"/>
              </a:spcAf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80CEE773-A20A-4335-978B-D774E31245FA}" type="slidenum">
              <a:rPr lang="en-US" smtClean="0"/>
              <a:t>12</a:t>
            </a:fld>
            <a:endParaRPr lang="en-US"/>
          </a:p>
        </p:txBody>
      </p:sp>
    </p:spTree>
    <p:extLst>
      <p:ext uri="{BB962C8B-B14F-4D97-AF65-F5344CB8AC3E}">
        <p14:creationId xmlns:p14="http://schemas.microsoft.com/office/powerpoint/2010/main" val="353820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Advisor is a tool in Azure Cost Management and Billing that provides recommendations for cost optimization, security, performance, and high availability. Azure Advisor analyzes an organization's Azure usage and provides recommendations for improving the efficiency and cost-effectiveness of their resources.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Some of the key features of Azure Advisor include: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Optimization Recommendations: Azure Advisor provides recommendations for cost optimization, including underutilized resources, cost-effective service alternatives, and reservation optimization.</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Security Recommendations: Azure Advisor provides recommendations for improving the security of an organization's Azure resources, including recommendations for securing virtual machines, storage accounts, and network security.</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Performance Recommendations: Azure Advisor provides recommendations for improving the performance of an organization's Azure resources, including recommendations for optimizing virtual machines, storage accounts, and network performance.</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High Availability Recommendations: Azure Advisor provides recommendations for improving the availability of an organization's Azure resources, including recommendations for configuring availability sets and disaster recovery.</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Personalized Recommendations: Azure Advisor provides personalized recommendations based on an organization's specific Azure usage and configuration.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Azure Advisor provides several benefits, including cost optimization recommendations and performance optimization recommendations: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optimization recommendations: Azure Advisor provides recommendations for cost optimization, including underutilized resources, cost-effective service alternatives, and reservation optimization. </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Performance optimization recommendations: Azure Advisor provides recommendations for improving the performance of an organization's Azure resources, including recommendations for optimizing virtual machines, storage accounts, and network performance. </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Security recommendations: Azure Advisor provides recommendations for improving the security of an organization's Azure resources, including recommendations for securing virtual machines, storage accounts, and network security. </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High availability recommendations: Azure Advisor provides recommendations for improving the availability of an organization's Azure resources, including recommendations for configuring availability sets and disaster recovery. </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Personalized recommendations: Azure Advisor provides personalized recommendations based on an organization's specific Azure usage and configuration.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Advisor provides several benefits, including cost optimization recommendations, performance optimization recommendations, security recommendations, high availability recommendations, and personalized recommendations. Azure Advisor is an essential tool for cost optimization in Azure, providing personalized recommendations for improving the efficiency and cost-effectiveness of an organization's resources.</a:t>
            </a:r>
          </a:p>
        </p:txBody>
      </p:sp>
      <p:sp>
        <p:nvSpPr>
          <p:cNvPr id="4" name="Slide Number Placeholder 3"/>
          <p:cNvSpPr>
            <a:spLocks noGrp="1"/>
          </p:cNvSpPr>
          <p:nvPr>
            <p:ph type="sldNum" sz="quarter" idx="5"/>
          </p:nvPr>
        </p:nvSpPr>
        <p:spPr/>
        <p:txBody>
          <a:bodyPr/>
          <a:lstStyle/>
          <a:p>
            <a:fld id="{80CEE773-A20A-4335-978B-D774E31245FA}" type="slidenum">
              <a:rPr lang="en-US" smtClean="0"/>
              <a:t>13</a:t>
            </a:fld>
            <a:endParaRPr lang="en-US"/>
          </a:p>
        </p:txBody>
      </p:sp>
    </p:spTree>
    <p:extLst>
      <p:ext uri="{BB962C8B-B14F-4D97-AF65-F5344CB8AC3E}">
        <p14:creationId xmlns:p14="http://schemas.microsoft.com/office/powerpoint/2010/main" val="1523922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Managing storage costs is important in Azure as storage is a critical component of many Azure services and is often one of the largest components of an organization's Azure costs. Effective management of storage costs can help organizations to reduce waste, lower their Azure costs, and make informed decisions about resource utilization.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Some of the key reasons why managing storage costs is important in Azure include: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Optimization: Azure storage costs can be optimized by selecting the right storage solution for each use case, rightsizing storage resources, and utilizing cost-effective storage options, such as Azure Blob Storage or Azure Archive Storage.</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Predictability: Effective management of storage costs can help organizations to improve budget predictability, as they will have a better understanding of their storage costs and can make informed decisions about resource utilization.</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Improved Resource Utilization: By managing storage costs effectively, organizations can ensure that they are using the right storage solution for each use case and that their storage resources are being used efficiently. This can help organizations to reduce waste and optimize their resource utilization.</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Compliance: Effective management of storage costs can help organizations to comply with regulations and standards, such as GDPR and HIPAA, which require organizations to secure and manage sensitive data.</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Azure offers several storage options, each with its own cost implications: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Blob Storage: Azure Blob Storage is a cost-effective option for unstructured data, such as images, videos, and documents. Blob storage is priced based on the amount of data stored and the number of storage transactions. Blob storage also offers tiered storage options, allowing organizations to store frequently accessed data in a higher-performance tier and infrequently accessed data in a lower-cost tier.</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Files: Azure Files is a managed file share solution that provides SMB protocol access to data in Azure. Azure Files is priced based on the amount of data stored and the number of storage transactions.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Queue Storage: Azure Queue Storage is a messaging solution that provides a way to transmit messages between applications. Azure Queue Storage is priced based on the number of messages stored and the number of storage transactions.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Table Storage: Azure Table Storage is a NoSQL data store that provides a key-value store for structured data. Azure Table Storage is priced based on the amount of data stored and the number of storage transactions.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Disk Storage: Azure Disk Storage provides managed disk options for virtual machines, including standard hard disk drives (HDD) and solid-state drives (SSD). Azure Disk Storage is priced based on the size of the disk and the performance tier selected.</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Archive Storage: Azure Archive Storage is a cost-effective option for storing large amounts of rarely accessed data. Azure Archive Storage is priced based on the amount of data stored and the number of storage transactions.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offers several storage options, each with its own cost implications. Organizations should select the right storage solution for each use case, considering the cost implications, performance requirements, and data access patterns of their data. By doing so, organizations can optimize their storage costs and ensure that they are using their storage resources efficiently.</a:t>
            </a:r>
          </a:p>
        </p:txBody>
      </p:sp>
      <p:sp>
        <p:nvSpPr>
          <p:cNvPr id="4" name="Slide Number Placeholder 3"/>
          <p:cNvSpPr>
            <a:spLocks noGrp="1"/>
          </p:cNvSpPr>
          <p:nvPr>
            <p:ph type="sldNum" sz="quarter" idx="5"/>
          </p:nvPr>
        </p:nvSpPr>
        <p:spPr/>
        <p:txBody>
          <a:bodyPr/>
          <a:lstStyle/>
          <a:p>
            <a:fld id="{80CEE773-A20A-4335-978B-D774E31245FA}" type="slidenum">
              <a:rPr lang="en-US" smtClean="0"/>
              <a:t>14</a:t>
            </a:fld>
            <a:endParaRPr lang="en-US"/>
          </a:p>
        </p:txBody>
      </p:sp>
    </p:spTree>
    <p:extLst>
      <p:ext uri="{BB962C8B-B14F-4D97-AF65-F5344CB8AC3E}">
        <p14:creationId xmlns:p14="http://schemas.microsoft.com/office/powerpoint/2010/main" val="3811299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Managing network costs is important in Azure as network resources are often used in many Azure services, such as virtual machines, web applications, and databases. Effective management of network costs can help organizations to reduce waste, lower their Azure costs, and make informed decisions about resource utilization.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Some of the key reasons why managing network costs is important in Azure include: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Optimization: Azure network costs can be optimized by selecting the right network solution for each use case, rightsizing network resources, and utilizing cost-effective network options, such as Azure ExpressRoute and Azure Load Balancer.</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Predictability: Effective management of network costs can help organizations to improve budget predictability, as they will have a better understanding of their network costs and can make informed decisions about resource utilization.</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Improved Resource Utilization: By managing network costs effectively, organizations can ensure that they are using the right network solution for each use case and that their network resources are being used efficiently. This can help organizations to reduce waste and optimize their resource utilization.</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Compliance: Effective management of network costs can help organizations to comply with regulations and standards, such as GDPR and HIPAA, which require organizations to secure and manage sensitive data.</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Azure offers several network options, each with its own cost implications: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Virtual Network: Azure Virtual Network is a logically isolated network in the cloud that provides secure and scalable networking for virtual machines and other Azure resources. Azure Virtual Network is priced based on the number of virtual networks, subnets, and network security groups created.</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Load Balancer: Azure Load Balancer is a highly available and scalable load-balancing solution that distributes incoming traffic to multiple virtual machines. Azure Load Balancer is priced based on the number of load balancing rules and the amount of data processed.</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ExpressRoute: Azure ExpressRoute is a dedicated private network connection that provides high-speed, low-latency, and secure network connectivity to Azure. Azure ExpressRoute is priced based on the bandwidth and the number of connections used.</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Traffic Manager: Azure Traffic Manager is a global traffic routing solution that routes incoming traffic to the closest or most available instance of an application. Azure Traffic Manager is priced based on the number of DNS queries processed.</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Firewall: Azure Firewall is a managed firewall solution that provides network security and traffic control for virtual networks. Azure Firewall is priced based on the number of firewall rules and the amount of data processed.</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offers several network options, each with its own cost implications. Organizations should select the right network solution for each use case, considering the cost implications, performance requirements, and data security needs of their resources. By doing so, organizations can optimize their network costs and ensure they are using their network resources efficiently.</a:t>
            </a:r>
          </a:p>
        </p:txBody>
      </p:sp>
      <p:sp>
        <p:nvSpPr>
          <p:cNvPr id="4" name="Slide Number Placeholder 3"/>
          <p:cNvSpPr>
            <a:spLocks noGrp="1"/>
          </p:cNvSpPr>
          <p:nvPr>
            <p:ph type="sldNum" sz="quarter" idx="5"/>
          </p:nvPr>
        </p:nvSpPr>
        <p:spPr/>
        <p:txBody>
          <a:bodyPr/>
          <a:lstStyle/>
          <a:p>
            <a:fld id="{80CEE773-A20A-4335-978B-D774E31245FA}" type="slidenum">
              <a:rPr lang="en-US" smtClean="0"/>
              <a:t>15</a:t>
            </a:fld>
            <a:endParaRPr lang="en-US"/>
          </a:p>
        </p:txBody>
      </p:sp>
    </p:spTree>
    <p:extLst>
      <p:ext uri="{BB962C8B-B14F-4D97-AF65-F5344CB8AC3E}">
        <p14:creationId xmlns:p14="http://schemas.microsoft.com/office/powerpoint/2010/main" val="3838932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DevOps practices can help with cost optimization by improving the efficiency and automation of the development and operations processes. By incorporating DevOps practices into their workflow, organizations can reduce waste, lower their Azure costs, and make informed decisions about resource utilization.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Several key DevOps practices can lead to cost savings in Azure, including: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Automated Provisioning: Automating the provisioning of resources can reduce manual errors and ensure that resources are provisioned in a consistent and efficient manner, leading to cost savings.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Continuous Monitoring: Incorporating continuous monitoring into the development and operations processes can provide real-time insights into resource utilization and performance, allowing organizations to identify opportunities for cost savings and make informed decisions about resource utilization.</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Continuous Integration and Continuous Deployment (CI/CD): Automating the build, test, and deployment processes can reduce the time and effort required to deploy new applications and updates, leading to cost savings.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Infrastructure as Code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IaC</a:t>
            </a:r>
            <a:r>
              <a:rPr lang="en-US" sz="1800" dirty="0">
                <a:effectLst/>
                <a:latin typeface="Calibri" panose="020F0502020204030204" pitchFamily="34" charset="0"/>
                <a:ea typeface="Calibri" panose="020F0502020204030204" pitchFamily="34" charset="0"/>
                <a:cs typeface="Times New Roman" panose="02020603050405020304" pitchFamily="18" charset="0"/>
              </a:rPr>
              <a:t>): Utilizing Infrastructure as Code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IaC</a:t>
            </a:r>
            <a:r>
              <a:rPr lang="en-US" sz="1800" dirty="0">
                <a:effectLst/>
                <a:latin typeface="Calibri" panose="020F0502020204030204" pitchFamily="34" charset="0"/>
                <a:ea typeface="Calibri" panose="020F0502020204030204" pitchFamily="34" charset="0"/>
                <a:cs typeface="Times New Roman" panose="02020603050405020304" pitchFamily="18" charset="0"/>
              </a:rPr>
              <a:t>) can define and manage the infrastructure as code, reducing manual errors and improving consistency and efficiency, leading to cost savings.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Automated Testing: Automating the testing process can reduce the time and effort required to test new applications and updates, leading to cost savings.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Rightsizing: Incorporating rightsizing into the development and operations processes can ensure that resources are being used efficiently, leading to cost savings.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Incorporating key DevOps practices, such as automated provisioning, continuous monitoring, CI/CD, Infrastructure as Code, automated testing, and rightsizing, can lead to cost savings in Azure by improving the efficiency and automation of the development and operations processes.</a:t>
            </a:r>
          </a:p>
        </p:txBody>
      </p:sp>
      <p:sp>
        <p:nvSpPr>
          <p:cNvPr id="4" name="Slide Number Placeholder 3"/>
          <p:cNvSpPr>
            <a:spLocks noGrp="1"/>
          </p:cNvSpPr>
          <p:nvPr>
            <p:ph type="sldNum" sz="quarter" idx="5"/>
          </p:nvPr>
        </p:nvSpPr>
        <p:spPr/>
        <p:txBody>
          <a:bodyPr/>
          <a:lstStyle/>
          <a:p>
            <a:fld id="{80CEE773-A20A-4335-978B-D774E31245FA}" type="slidenum">
              <a:rPr lang="en-US" smtClean="0"/>
              <a:t>16</a:t>
            </a:fld>
            <a:endParaRPr lang="en-US"/>
          </a:p>
        </p:txBody>
      </p:sp>
    </p:spTree>
    <p:extLst>
      <p:ext uri="{BB962C8B-B14F-4D97-AF65-F5344CB8AC3E}">
        <p14:creationId xmlns:p14="http://schemas.microsoft.com/office/powerpoint/2010/main" val="549521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Automation is a cloud-based automation and configuration management service that can help organizations to automate manual, repetitive, and time-consuming tasks. Azure Automation can help with cost optimization by reducing manual errors, improving consistency and efficiency, and automating resource provisioning, scaling, and management.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Several key Azure Automation features can lead to cost savings, including: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Automated Resource Management: Azure Automation can automate the provisioning, scaling, and management of resources, reducing manual errors and ensuring that resources are managed in a consistent and efficient manner, leading to cost savings.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Automated Workflow: Azure Automation can automate manual, repetitive, and time-consuming tasks, reducing the time and effort required to perform these tasks and leading to cost savings.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Improved Consistency: Azure Automation can improve the consistency of resource provisioning, scaling, and management, reducing manual errors and ensuring that resources are managed in a consistent and efficient manner, leading to cost savings.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Integration with Azure Monitoring: Azure Automation can be integrated with Azure Monitoring, providing real-time insights into resource utilization and performance, allowing organizations to identify opportunities for cost savings and make informed decisions about resource utilization.</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Automated Reporting: Azure Automation can automate the reporting process, providing real-time insights into resource utilization and performance, allowing organizations to identify opportunities for cost savings and make informed decisions about resource utilization.</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Automated Scaling: Azure Automation can automate the scaling of resources based on predefined rules and policies, ensuring that resources are being used efficiently and leading to cost savings.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Automation offers several key features that can lead to cost savings, including automated resource management, automated workflow, improved consistency, integration with Azure Monitoring, automated reporting, and automated scaling. By utilizing these features, organizations can reduce manual errors, improve consistency and efficiency, and automate resource provisioning, scaling, and management, leading to cost savings in Azure.</a:t>
            </a:r>
          </a:p>
        </p:txBody>
      </p:sp>
      <p:sp>
        <p:nvSpPr>
          <p:cNvPr id="4" name="Slide Number Placeholder 3"/>
          <p:cNvSpPr>
            <a:spLocks noGrp="1"/>
          </p:cNvSpPr>
          <p:nvPr>
            <p:ph type="sldNum" sz="quarter" idx="5"/>
          </p:nvPr>
        </p:nvSpPr>
        <p:spPr/>
        <p:txBody>
          <a:bodyPr/>
          <a:lstStyle/>
          <a:p>
            <a:fld id="{80CEE773-A20A-4335-978B-D774E31245FA}" type="slidenum">
              <a:rPr lang="en-US" smtClean="0"/>
              <a:t>17</a:t>
            </a:fld>
            <a:endParaRPr lang="en-US"/>
          </a:p>
        </p:txBody>
      </p:sp>
    </p:spTree>
    <p:extLst>
      <p:ext uri="{BB962C8B-B14F-4D97-AF65-F5344CB8AC3E}">
        <p14:creationId xmlns:p14="http://schemas.microsoft.com/office/powerpoint/2010/main" val="558323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Here are some best practices for cost optimization in Azure: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Utilize Azure Cost Management and Billing: Utilize Azure Cost Management and Billing to track, allocate, and manage Azure costs and optimize resource utilization.</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Right size Resources: Right size resources to ensure that they are being used efficiently and to reduce waste.</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Monitor Resource Utilization: Monitor resource utilization using Azure Monitor to identify opportunities for cost savings and to optimize resource utilization.</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Utilize Azure Reservations: Utilize Azure Reservations to save money by committing to one or three-year terms for virtual machines, Azure SQL Database, and Azure Cosmos DB.</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Utilize Azure Hybrid Benefits: Utilize Azure Hybrid Benefits to save money by using on-premises Windows Server and SQL Server licenses with Azure virtual machines.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Utilize Azure Cost Analysis: Utilize Azure Cost Analysis to identify areas for cost savings and to make informed decisions about resource utilization.</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Utilize Azure Advisor: Utilize Azure Advisor to receive cost optimization recommendations and performance optimization recommendations.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Optimize Storage Costs: Optimize storage costs by selecting the right storage solution for each use case, considering the cost implications, performance requirements, and data access patterns of your data.</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Optimize Network Costs: Optimize network costs by selecting the right network solution for each use case, considering the cost implications, performance requirements, and data security needs of your resources.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Incorporate DevOps Practices: Incorporate DevOps practices, such as automated provisioning, continuous monitoring, CI/CD, Infrastructure as Code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IaC</a:t>
            </a:r>
            <a:r>
              <a:rPr lang="en-US" sz="1800" dirty="0">
                <a:effectLst/>
                <a:latin typeface="Calibri" panose="020F0502020204030204" pitchFamily="34" charset="0"/>
                <a:ea typeface="Calibri" panose="020F0502020204030204" pitchFamily="34" charset="0"/>
                <a:cs typeface="Times New Roman" panose="02020603050405020304" pitchFamily="18" charset="0"/>
              </a:rPr>
              <a:t>), automated testing, and rightsizing, into your workflow to reduce waste, lower your Azure costs, and make informed decisions about resource utilization.</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Utilize Azure Automation: Utilize Azure Automation to automate manual, repetitive, and time-consuming tasks, reducing manual errors and improving consistency and efficiency, leading to cost savings.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Following best practices for cost optimization in Azure is important for long-term cost savings for several reasons: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Consistency: By following best practices, organizations can ensure that they are utilizing Azure resources in a consistent and efficient manner, reducing waste and improving resource utilization. This consistency can lead to long-term cost savings.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Improved Resource Utilization: By following best practices, organizations can improve the utilization of their Azure resources, reducing waste and ensuring that resources are being used efficiently. This improved resource utilization can lead to long-term cost savings.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Automated Processes: By following best practices, organizations can automate manual, repetitive, and time-consuming tasks, reducing the time and effort required to perform these tasks and improving efficiency. This automation can lead to long-term cost savings.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Real-time Insights: By following best practices, organizations can incorporate real-time insights into resource utilization and performance, allowing them to identify opportunities for cost savings and make informed decisions about resource utilization. This real-time insight can lead to long-term cost savings.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Improved Consistency: By following best practices, organizations can improve the consistency of resource provisioning, scaling, and management, reducing manual errors and ensuring that resources are managed in a consistent and efficient manner. This improved consistency can lead to long-term cost savings.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Reduced Waste: By following best practices, organizations can reduce waste and optimize their resource utilization, leading to long-term cost savings.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Following best practices for cost optimization in Azure is important for long-term cost savings because it can ensure consistency, improve resource utilization, automate processes, provide real-time insights, improve consistency, and reduce waste. By following these best practices, organizations can reduce waste, lower their Azure costs, and make informed decisions about resource utilization, leading to long-term cost savings.</a:t>
            </a:r>
          </a:p>
        </p:txBody>
      </p:sp>
      <p:sp>
        <p:nvSpPr>
          <p:cNvPr id="4" name="Slide Number Placeholder 3"/>
          <p:cNvSpPr>
            <a:spLocks noGrp="1"/>
          </p:cNvSpPr>
          <p:nvPr>
            <p:ph type="sldNum" sz="quarter" idx="5"/>
          </p:nvPr>
        </p:nvSpPr>
        <p:spPr/>
        <p:txBody>
          <a:bodyPr/>
          <a:lstStyle/>
          <a:p>
            <a:fld id="{80CEE773-A20A-4335-978B-D774E31245FA}" type="slidenum">
              <a:rPr lang="en-US" smtClean="0"/>
              <a:t>18</a:t>
            </a:fld>
            <a:endParaRPr lang="en-US"/>
          </a:p>
        </p:txBody>
      </p:sp>
    </p:spTree>
    <p:extLst>
      <p:ext uri="{BB962C8B-B14F-4D97-AF65-F5344CB8AC3E}">
        <p14:creationId xmlns:p14="http://schemas.microsoft.com/office/powerpoint/2010/main" val="1669963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wrapping things up, we covered that cost optimization in Azure is important to ensure that resources are being used efficiently and that costs are kept under control. Best practices for cost optimization in Azure include utilizing Azure Cost Management and Billing, rightsizing resources, monitoring resource utilization, utilizing Azure Reservations, Azure Hybrid Benefits, Azure Cost Analysis, Azure Advisor, optimizing storage costs, optimizing network costs, incorporating DevOps practices, and utilizing Azure Automation. By following these best practices, organizations can reduce waste, lower their Azure costs, and make informed decisions about resource utilization, leading to long-term cost savings.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optimization in Azure is important because Azure usage can incur significant costs, and it is essential to ensure that resources are being used efficiently and that costs are kept under control. Cost optimization in Azure brings several benefits, including:</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Lower Costs: By optimizing costs in Azure, organizations can reduce waste and ensure that resources are being used efficiently, leading to lower costs.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Improved Resource Utilization: By optimizing costs in Azure, organizations can improve the utilization of their Azure resources, reducing waste and ensuring that resources are being used efficiently.</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Increased Predictability: By optimizing costs in Azure, organizations can increase the predictability of their costs, making it easier to plan and budget for Azure usage.</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Improved Consistency: By optimizing costs in Azure, organizations can improve the consistency of resource provisioning, scaling, and management, reducing manual errors and ensuring that resources are managed in a consistent and efficient manner.</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Real-time Insights: By optimizing costs in Azure, organizations can incorporate real-time insights into resource utilization and performance, allowing them to identify opportunities for cost savings and make informed decisions about resource utilization.</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Automated Processes: By optimizing costs in Azure, organizations can automate manual, repetitive, and time-consuming tasks, reducing the time and effort required to perform these tasks and improving efficiency.</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Reduced Waste: By optimizing costs in Azure, organizations can reduce waste and optimize their resource utilization, leading to cost savings.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optimization in Azure is important to ensure that resources are being used efficiently and that costs are kept under control. The benefits of cost optimization in Azure include lower costs, improved resource utilization, increased predictability, improved consistency, real-time insights, automated processes, and reduced waste. By optimizing costs in Azure, organizations can reduce waste, lower their Azure costs, and make informed decisions about resource utilization.</a:t>
            </a:r>
          </a:p>
        </p:txBody>
      </p:sp>
      <p:sp>
        <p:nvSpPr>
          <p:cNvPr id="4" name="Slide Number Placeholder 3"/>
          <p:cNvSpPr>
            <a:spLocks noGrp="1"/>
          </p:cNvSpPr>
          <p:nvPr>
            <p:ph type="sldNum" sz="quarter" idx="5"/>
          </p:nvPr>
        </p:nvSpPr>
        <p:spPr/>
        <p:txBody>
          <a:bodyPr/>
          <a:lstStyle/>
          <a:p>
            <a:fld id="{80CEE773-A20A-4335-978B-D774E31245FA}" type="slidenum">
              <a:rPr lang="en-US" smtClean="0"/>
              <a:t>19</a:t>
            </a:fld>
            <a:endParaRPr lang="en-US"/>
          </a:p>
        </p:txBody>
      </p:sp>
    </p:spTree>
    <p:extLst>
      <p:ext uri="{BB962C8B-B14F-4D97-AF65-F5344CB8AC3E}">
        <p14:creationId xmlns:p14="http://schemas.microsoft.com/office/powerpoint/2010/main" val="4120042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CEE773-A20A-4335-978B-D774E31245FA}" type="slidenum">
              <a:rPr lang="en-US" smtClean="0"/>
              <a:t>20</a:t>
            </a:fld>
            <a:endParaRPr lang="en-US"/>
          </a:p>
        </p:txBody>
      </p:sp>
    </p:spTree>
    <p:extLst>
      <p:ext uri="{BB962C8B-B14F-4D97-AF65-F5344CB8AC3E}">
        <p14:creationId xmlns:p14="http://schemas.microsoft.com/office/powerpoint/2010/main" val="2678754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0CEE773-A20A-4335-978B-D774E31245FA}" type="slidenum">
              <a:rPr lang="en-US" smtClean="0"/>
              <a:t>4</a:t>
            </a:fld>
            <a:endParaRPr lang="en-US"/>
          </a:p>
        </p:txBody>
      </p:sp>
    </p:spTree>
    <p:extLst>
      <p:ext uri="{BB962C8B-B14F-4D97-AF65-F5344CB8AC3E}">
        <p14:creationId xmlns:p14="http://schemas.microsoft.com/office/powerpoint/2010/main" val="2524305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Why is cost optimization important?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anchor ourselves on what cost optimization is before we start…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optimization refers to reducing the overall cost of running workloads in the Azure environment. Cost optimization is a critical consideration for organizations looking to take advantage of the scalability and flexibility offered by the cloud but also want to avoid unnecessary expenses. By implementing cost optimization strategies, organizations can ensure that they are only paying for the necessary resources and not wasting money on unnecessary or underutilized resources. As a result, cost optimization will help organizations get the most out of their investment in Azure while maintaining a healthy bottom line.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So, what does that mean and provide: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Financial Savings: Optimizing costs in Azure can result in significant financial savings, especially for organizations that use many resources. This can reduce the overall cost of running applications and services in the cloud.</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Increased Predictability: Organizations can better predict and control their monthly Azure spending by optimizing costs. This can help with budget planning and ensure that resources are used effectively.</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Improved Resource Management: Cost optimization requires close monitoring of resource utilization and management of resources in an efficient manner. This leads to improved resource management, reducing waste and ensuring that resources are being used in the most efficient way possible.</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Better Cost Visibility: Cost optimization requires visibility into the cost of each resource in use. This visibility can help organizations identify areas for cost savings and improve overall cost management.</a:t>
            </a:r>
          </a:p>
          <a:p>
            <a:pPr marL="4572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Why should we pay attention?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is a pay-per-use or utility-based pricing model, </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means you pay for your resources, which means that costs can quickly add up if resources are not used efficiently. </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It provides unparalleled scalability, which can be both a blessing and a curse. Without proper cost optimization, it's easy to provision more resources than necessary.</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It offers a considerable amount of resource-type flexibility that can be provisioned, but this can also lead to confusion and inefficiency if not appropriately managed.</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optimization is a continuous process: Cloud computing is a rapidly evolving field, and new services and features are constantly being introduced. This means that cost optimization is an ongoing process requiring constant monitoring and adjustment to ensure that costs are controlled.</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Business growth and scalability: Optimizing costs in cloud environments can help organizations to manage their IT budget better and allows them to allocate more resources for business growth and scalability.</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Optimizing costs in a cloud environment can reduce their overall IT expenses, improve the efficiency of their operations, and allocate more resources for business growth and scalability.</a:t>
            </a:r>
          </a:p>
        </p:txBody>
      </p:sp>
      <p:sp>
        <p:nvSpPr>
          <p:cNvPr id="4" name="Slide Number Placeholder 3"/>
          <p:cNvSpPr>
            <a:spLocks noGrp="1"/>
          </p:cNvSpPr>
          <p:nvPr>
            <p:ph type="sldNum" sz="quarter" idx="5"/>
          </p:nvPr>
        </p:nvSpPr>
        <p:spPr/>
        <p:txBody>
          <a:bodyPr/>
          <a:lstStyle/>
          <a:p>
            <a:fld id="{80CEE773-A20A-4335-978B-D774E31245FA}" type="slidenum">
              <a:rPr lang="en-US" smtClean="0"/>
              <a:t>5</a:t>
            </a:fld>
            <a:endParaRPr lang="en-US"/>
          </a:p>
        </p:txBody>
      </p:sp>
    </p:spTree>
    <p:extLst>
      <p:ext uri="{BB962C8B-B14F-4D97-AF65-F5344CB8AC3E}">
        <p14:creationId xmlns:p14="http://schemas.microsoft.com/office/powerpoint/2010/main" val="2052369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critical areas of cost in Azure include the following: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Compute: This consists of the cost of virtual machines (VMs), web apps, and other compute resources. The cost is primarily determined by the size and number of VMs used and the operating system licenses used.</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Storage: This includes the cost of storing data, such as blobs, tables, and queues. The cost is primarily determined by the amount of data stored, the type of storage used, and the frequency of access to the data.</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Network: This includes the cost of networking resources, such as virtual networks, VPN gateways, and ExpressRoute connections. The cost is primarily determined by the amount of data transferred, the type of network resources used, and the number of network resources used.</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Databases: This includes the cost of databases, such as Azure SQL and Cosmos DB. The cost is primarily determined by the size and number of databases used and the type of database used.</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Application services: This includes the cost of services such as Azure Functions, Logic Apps, and Event Grid. The cost is primarily determined by the size and number of services used and the type of service used.</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 services: This includes the cost of other services, such as Azure Active Directory, Key Vault, and Service Bus. The cost is primarily determined by the size and number of services used and the type of service used.</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Data transfer: This includes the cost of data transfer in and out of Azure and data transfer between Azure regions. The cost is primarily determined by the amount of data transferred and the type of data transfer used.</a:t>
            </a:r>
          </a:p>
          <a:p>
            <a:pPr marL="2286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the critical cost areas in Azure, and organizations must understand each area's cost implications to optimize their overall cost. By focusing on these areas, organizations can make informed decisions about the resources they use and the services they subscribe to, leading to cost savings.</a:t>
            </a:r>
          </a:p>
        </p:txBody>
      </p:sp>
      <p:sp>
        <p:nvSpPr>
          <p:cNvPr id="4" name="Slide Number Placeholder 3"/>
          <p:cNvSpPr>
            <a:spLocks noGrp="1"/>
          </p:cNvSpPr>
          <p:nvPr>
            <p:ph type="sldNum" sz="quarter" idx="5"/>
          </p:nvPr>
        </p:nvSpPr>
        <p:spPr/>
        <p:txBody>
          <a:bodyPr/>
          <a:lstStyle/>
          <a:p>
            <a:fld id="{80CEE773-A20A-4335-978B-D774E31245FA}" type="slidenum">
              <a:rPr lang="en-US" smtClean="0"/>
              <a:t>6</a:t>
            </a:fld>
            <a:endParaRPr lang="en-US"/>
          </a:p>
        </p:txBody>
      </p:sp>
    </p:spTree>
    <p:extLst>
      <p:ext uri="{BB962C8B-B14F-4D97-AF65-F5344CB8AC3E}">
        <p14:creationId xmlns:p14="http://schemas.microsoft.com/office/powerpoint/2010/main" val="80755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Cost Management and Billing is a tool provided by Microsoft Azure for managing and optimizing cloud costs. It provides a centralized platform for tracking and managing Azure costs, enabling organizations to better understand their spending and identify opportunities for cost optimization. With Azure Cost Management and Billing, organizations can view detailed cost and usage reports, set up alerts for usage and cost thresholds, and receive cost optimization recommendations. The tool also provides insights into reserved instance utilization, cost forecasting, and spending trends over time. Azure Cost Management and Billing is an essential tool for organizations using Azure, helping them to optimize their costs, improve their cost management, and ensure that they are using their resources effectively.</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Azure Cost Management and Billing is a tool that helps organizations manage and optimize their Azure costs. Some of its key features and how they can help with cost optimization include: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analysis: Azure Cost Management and Billing provides a detailed breakdown of costs by resource, service, and subscription. This helps organizations understand their spending and identify areas for cost optimization.</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Spending trends: The tool provides insights into spending trends over time, allowing organizations to better predict future spending and adjust their usage accordingly.</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Usage and cost alerts: Azure Cost Management and Billing allows organizations to set up alerts for usage and cost thresholds, helping to prevent unexpected charges.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optimization recommendations: The tool provides recommendations for cost optimization, such as underutilized resources and cost-effective service alternatives.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Reservation optimization: Azure Cost Management and Billing provides insights into reserved instance utilization and provides recommendations for reservation optimization.</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forecasting: The tool provides cost forecasting, allowing organizations to plan and budget for future costs.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By using Azure Cost Management and Billing, organizations can better understand their Azure costs, identify areas for cost optimization, and implement cost-saving measures. This can result in significant cost savings and improved cost management for Azure users.</a:t>
            </a:r>
          </a:p>
        </p:txBody>
      </p:sp>
      <p:sp>
        <p:nvSpPr>
          <p:cNvPr id="4" name="Slide Number Placeholder 3"/>
          <p:cNvSpPr>
            <a:spLocks noGrp="1"/>
          </p:cNvSpPr>
          <p:nvPr>
            <p:ph type="sldNum" sz="quarter" idx="5"/>
          </p:nvPr>
        </p:nvSpPr>
        <p:spPr/>
        <p:txBody>
          <a:bodyPr/>
          <a:lstStyle/>
          <a:p>
            <a:fld id="{80CEE773-A20A-4335-978B-D774E31245FA}" type="slidenum">
              <a:rPr lang="en-US" smtClean="0"/>
              <a:t>7</a:t>
            </a:fld>
            <a:endParaRPr lang="en-US"/>
          </a:p>
        </p:txBody>
      </p:sp>
    </p:spTree>
    <p:extLst>
      <p:ext uri="{BB962C8B-B14F-4D97-AF65-F5344CB8AC3E}">
        <p14:creationId xmlns:p14="http://schemas.microsoft.com/office/powerpoint/2010/main" val="441968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Rightsizing is the process of adjusting the size and capacity of Azure resources to meet the needs of an application or workload. Rightsizing is important in cost optimization because it ensures that resources are not over-provisioned, leading to unnecessary costs. Over-provisioned resources can result in wasted capacity and increased costs, as organizations are paying for resources that are not being fully utilized.</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By rightsizing Azure resources, organizations can reduce their overall cost of using Azure. For example, if a virtual machine is larger than needed, it can be resized to a smaller size, reducing the cost of the virtual machine. Similarly, if an application requires more storage, the storage size can be increased, but if the storage size is larger than needed, it can be reduced, leading to cost savings.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Rightsizing requires ongoing resource utilization monitoring, as resource needs can change over time. By monitoring resource utilization, organizations can ensure that resources are being used effectively and adjust the size and capacity of resources as needed to optimize costs.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There are several methods to right size Azure resources, including: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Monitor: Azure Monitor provides real-time monitoring and insights into resource utilization, allowing organizations to identify underutilized resources and adjust their size and capacity as needed.</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Advisor: Azure Advisor provides cost optimization recommendations, including rightsizing resources.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Scripts and Automation: Organizations can use scripts and automation tools to monitor resource utilization and adjust the size and capacity of resources as needed. For example, organizations can use Azure Automation to automate the process of rightsizing resources based on utilization metrics.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Analysis: Azure Cost Analysis provides detailed cost and usage reports, allowing organizations to identify underutilized resources and adjust their size and capacity as needed.</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Historical Usage Data: Organizations can use historical usage data to determine the average utilization of resources and adjust their size and capacity accordingly.</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Capacity Planning: Organizations can use capacity planning techniques to determine the future utilization of resources and adjust their size and capacity accordingly.</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some of the methods that organizations can use to right size Azure resources. By using a combination of these methods, organizations can ensure that their resources are being used effectively and efficiently, reducing waste and achieving cost savings. Rightsizing is an important aspect of cost optimization in Azure, as it helps organizations ensure that they are using resources effectively and efficiently, reducing waste and achieving cost savings.</a:t>
            </a:r>
          </a:p>
        </p:txBody>
      </p:sp>
      <p:sp>
        <p:nvSpPr>
          <p:cNvPr id="4" name="Slide Number Placeholder 3"/>
          <p:cNvSpPr>
            <a:spLocks noGrp="1"/>
          </p:cNvSpPr>
          <p:nvPr>
            <p:ph type="sldNum" sz="quarter" idx="5"/>
          </p:nvPr>
        </p:nvSpPr>
        <p:spPr/>
        <p:txBody>
          <a:bodyPr/>
          <a:lstStyle/>
          <a:p>
            <a:fld id="{80CEE773-A20A-4335-978B-D774E31245FA}" type="slidenum">
              <a:rPr lang="en-US" smtClean="0"/>
              <a:t>8</a:t>
            </a:fld>
            <a:endParaRPr lang="en-US"/>
          </a:p>
        </p:txBody>
      </p:sp>
    </p:spTree>
    <p:extLst>
      <p:ext uri="{BB962C8B-B14F-4D97-AF65-F5344CB8AC3E}">
        <p14:creationId xmlns:p14="http://schemas.microsoft.com/office/powerpoint/2010/main" val="3724637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Monitoring resource utilization is important for cost optimization in Azure because it helps organizations understand how their resources are being used and identify opportunities for cost savings.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By monitoring resource utilization, organizations can: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 underutilized resources: By monitoring resource utilization, organizations can identify resources that are not being fully utilized, such as virtual machines or storage accounts. This information can be used to adjust the size and capacity of these resources, reducing waste and achieving cost savings.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Improve resource management: Monitoring resource utilization provides insights into how resources are being used, allowing organizations to make informed decisions about resource management. For example, organizations can determine if they need to add or remove resources or adjust the size and capacity of resources as needed.</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Prevent unexpected charges: By monitoring resource utilization, organizations can identify unexpected spikes in usage and prevent unexpected charges. For example, if an application is consuming more resources than expected, organizations can take action to reduce usage, avoiding unexpected costs.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Improve performance: Monitoring resource utilization can also help organizations identify performance bottlenecks and improve the performance of their applications and services. For example, if a virtual machine is overutilized, organizations can adjust the size and capacity of the virtual machine, improving performance and reducing costs.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Monitor is a tool that provides real-time monitoring and insights into resource utilization, allowing organizations to track resource usage and identify opportunities for cost savings. To use Azure Monitor for cost optimization, organizations can follow these steps: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Enable Metrics: The first step is to enable metrics for the resources you want to monitor. This can be done through the Azure portal, the Azure CLI, or Azure PowerShell.</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Set up Alerts: Next, organizations can set up alerts in Azure Monitor to receive notifications when resource utilization exceeds a certain threshold. This helps to prevent unexpected charges and allows organizations to take action to reduce usage.</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View Metrics: Azure Monitor provides detailed metrics for each resource, including CPU utilization, network traffic, and storage utilization. Organizations can use this information to identify underutilized resources and adjust their size and capacity as needed.</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 Cost Opportunities: Azure Monitor provides insights into resource utilization, allowing organizations to identify opportunities for cost savings. For example, organizations can identify resources that are not being fully utilized, such as virtual machines or storage accounts, and adjust their size and capacity as needed.</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Analyze Historical Data: Azure Monitor also provides historical data, allowing organizations to analyze resource utilization over time and identify trends and patterns. This information can be used to make informed decisions about resource management and cost optimization.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By using Azure Monitor to track resource utilization, organizations can identify opportunities for cost savings, improve resource management, and prevent unexpected charges. Azure Monitor is an essential tool for cost optimization in Azure, providing real-time monitoring and insights into resource utilization.  Monitoring resource utilization is an important aspect of cost optimization in Azure, as it helps organizations understand how their resources are being used, identify opportunities for cost savings, and improve resource management and performance.</a:t>
            </a:r>
          </a:p>
        </p:txBody>
      </p:sp>
      <p:sp>
        <p:nvSpPr>
          <p:cNvPr id="4" name="Slide Number Placeholder 3"/>
          <p:cNvSpPr>
            <a:spLocks noGrp="1"/>
          </p:cNvSpPr>
          <p:nvPr>
            <p:ph type="sldNum" sz="quarter" idx="5"/>
          </p:nvPr>
        </p:nvSpPr>
        <p:spPr/>
        <p:txBody>
          <a:bodyPr/>
          <a:lstStyle/>
          <a:p>
            <a:fld id="{80CEE773-A20A-4335-978B-D774E31245FA}" type="slidenum">
              <a:rPr lang="en-US" smtClean="0"/>
              <a:t>9</a:t>
            </a:fld>
            <a:endParaRPr lang="en-US"/>
          </a:p>
        </p:txBody>
      </p:sp>
    </p:spTree>
    <p:extLst>
      <p:ext uri="{BB962C8B-B14F-4D97-AF65-F5344CB8AC3E}">
        <p14:creationId xmlns:p14="http://schemas.microsoft.com/office/powerpoint/2010/main" val="2391107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Reservations are a cost optimization feature in Azure that enables organizations to save money by committing to use a specific amount of Azure services over a one or three-year term. Azure Reservations provide a discount on the total cost of Azure services, allowing organizations to reduce their overall cost of using Azure.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There are two types of Azure Reservations: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Compute Reservations: Compute Reservations provide a discount on the cost of virtual machines, including the cost of the virtual machine, storage, and network resources.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RI Shared Savings: RI Shared Savings provides a discount on the cost of virtual machines and other Azure services, such as Azure SQL Database and Azure Cosmos DB, when they are combined with Compute Reservations.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Reservations can be purchased through the Azure portal or Azure CLI, and the discounts are applied automatically to the resources covered by the reservation. Organizations can purchase Azure Reservations for specific subscriptions, resource groups, or individual virtual machines.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By using Azure Reservations, organizations can reduce their overall cost of using Azure, improve budget predictability, and make more informed decisions about resource utilization. Azure Reservations is an effective cost optimization strategy for organizations that have a predictable workload and can commit to using a specific amount of Azure services over a one or three-year term.</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Azure Reservations provide several benefits, including cost savings and increased predictability: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savings: Azure Reservations provides a discount on the total cost of Azure services, allowing organizations to reduce their overall cost of using Azure. This can result in significant cost savings, especially for organizations with a predictable workload and a commitment to using a specific amount of Azure services over a one or three-year term.</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Increased predictability: By committing to using a specific amount of Azure services over a one or three-year term, organizations can improve budget predictability and make more informed decisions about resource utilization. This can help organizations to better plan and manage their Azure costs.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Simplified cost management: Azure Reservations simplify cost management by providing a single, upfront payment for Azure services. This eliminates the need for organizations to pay for services on a monthly basis and provides a more predictable cost structure.</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Improved resource utilization: Azure Reservations can also improve resource utilization by providing organizations with the ability to commit to using specific resources for a longer term. This can help organizations to optimize their resource utilization and reduce waste.</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Increased flexibility: Azure Reservations provide increased flexibility, as organizations can purchase reservations for specific subscriptions, resource groups, or individual virtual machines. This allows organizations to tailor their reservations to their specific needs and optimize their Azure costs.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Reservations provide cost savings, increased predictability, simplified cost management, improved resource utilization, and increased flexibility. Azure Reservations are an effective cost optimization strategy for organizations that have a predictable workload and can commit to using a specific amount of Azure services over a one or three-year term.</a:t>
            </a:r>
          </a:p>
        </p:txBody>
      </p:sp>
      <p:sp>
        <p:nvSpPr>
          <p:cNvPr id="4" name="Slide Number Placeholder 3"/>
          <p:cNvSpPr>
            <a:spLocks noGrp="1"/>
          </p:cNvSpPr>
          <p:nvPr>
            <p:ph type="sldNum" sz="quarter" idx="5"/>
          </p:nvPr>
        </p:nvSpPr>
        <p:spPr/>
        <p:txBody>
          <a:bodyPr/>
          <a:lstStyle/>
          <a:p>
            <a:fld id="{80CEE773-A20A-4335-978B-D774E31245FA}" type="slidenum">
              <a:rPr lang="en-US" smtClean="0"/>
              <a:t>10</a:t>
            </a:fld>
            <a:endParaRPr lang="en-US"/>
          </a:p>
        </p:txBody>
      </p:sp>
    </p:spTree>
    <p:extLst>
      <p:ext uri="{BB962C8B-B14F-4D97-AF65-F5344CB8AC3E}">
        <p14:creationId xmlns:p14="http://schemas.microsoft.com/office/powerpoint/2010/main" val="2955041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Hybrid Benefits is a feature in Azure that provides cost savings for organizations that use on-premises Windows Server and SQL Server licenses with Software Assurance. Azure Hybrid Benefits allow organizations to use their existing on-premises licenses to save money when running virtual machines in Azure.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There are two types of Azure Hybrid Benefits: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Windows Server Hybrid Use Benefit: The Windows Server Hybrid Use Benefit allows organizations to use their on-premises Windows Server licenses with Software Assurance to save money when running Windows Server virtual machines in Azure. Organizations can save up to 40% on the cost of Windows Server virtual machines by using this benefit.</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SQL Server Hybrid Benefit: The SQL Server Hybrid Benefit allows organizations to use their on-premises SQL Server licenses with Software Assurance to save money when running SQL Server virtual machines in Azure. Organizations can save up to 30% on the cost of SQL Server virtual machines by using this benefit.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By utilizing Azure Hybrid Benefits, organizations can: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Save up to 40% on the cost of Windows Server virtual machines: The Windows Server Hybrid Use Benefit allows organizations to use their on-premises Windows Server licenses with Software Assurance to save money when running Windows Server virtual machines in Azure. This can result in cost savings of up to 40% on the cost of Windows Server virtual machines.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Save up to 30% on the cost of SQL Server virtual machines: The SQL Server Hybrid Benefit allows organizations to use their on-premises SQL Server licenses with Software Assurance to save money when running SQL Server virtual machines in Azure. This can result in cost savings of up to 30% on the cost of SQL Server virtual machines.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Reduce overall Azure costs: By utilizing Azure Hybrid Benefits, organizations can reduce their overall cost of using Azure, improving budget predictability and making more informed decisions about resource utilization.</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Improve budget predictability: Azure Hybrid Benefits provide a more predictable cost structure, as organizations can use their existing on-premises licenses to save money when running virtual machines in Azure.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Hybrid Benefits provide significant cost savings for organizations that use on-premises Windows Server and SQL Server licenses with Software Assurance. By utilizing Azure Hybrid Benefits, organizations can reduce their overall cost of using Azure, improve budget predictability, and make more informed decisions about resource utilization.</a:t>
            </a:r>
          </a:p>
          <a:p>
            <a:pPr marL="0" marR="0">
              <a:spcBef>
                <a:spcPts val="0"/>
              </a:spcBef>
              <a:spcAft>
                <a:spcPts val="0"/>
              </a:spcAf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80CEE773-A20A-4335-978B-D774E31245FA}" type="slidenum">
              <a:rPr lang="en-US" smtClean="0"/>
              <a:t>11</a:t>
            </a:fld>
            <a:endParaRPr lang="en-US"/>
          </a:p>
        </p:txBody>
      </p:sp>
    </p:spTree>
    <p:extLst>
      <p:ext uri="{BB962C8B-B14F-4D97-AF65-F5344CB8AC3E}">
        <p14:creationId xmlns:p14="http://schemas.microsoft.com/office/powerpoint/2010/main" val="413784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BEBD1B-1B07-45E0-8365-AF13B5B1B4E1}" type="datetimeFigureOut">
              <a:rPr lang="en-US" smtClean="0"/>
              <a:t>3/25/23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63D83-2665-47D5-A20B-E9BA3F0F7234}" type="slidenum">
              <a:rPr lang="en-US" smtClean="0"/>
              <a:t>‹#›</a:t>
            </a:fld>
            <a:endParaRPr lang="en-US"/>
          </a:p>
        </p:txBody>
      </p:sp>
    </p:spTree>
    <p:extLst>
      <p:ext uri="{BB962C8B-B14F-4D97-AF65-F5344CB8AC3E}">
        <p14:creationId xmlns:p14="http://schemas.microsoft.com/office/powerpoint/2010/main" val="31487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EBD1B-1B07-45E0-8365-AF13B5B1B4E1}" type="datetimeFigureOut">
              <a:rPr lang="en-US" smtClean="0"/>
              <a:t>3/25/23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63D83-2665-47D5-A20B-E9BA3F0F7234}" type="slidenum">
              <a:rPr lang="en-US" smtClean="0"/>
              <a:t>‹#›</a:t>
            </a:fld>
            <a:endParaRPr lang="en-US"/>
          </a:p>
        </p:txBody>
      </p:sp>
    </p:spTree>
    <p:extLst>
      <p:ext uri="{BB962C8B-B14F-4D97-AF65-F5344CB8AC3E}">
        <p14:creationId xmlns:p14="http://schemas.microsoft.com/office/powerpoint/2010/main" val="2122311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EBD1B-1B07-45E0-8365-AF13B5B1B4E1}" type="datetimeFigureOut">
              <a:rPr lang="en-US" smtClean="0"/>
              <a:t>3/25/23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63D83-2665-47D5-A20B-E9BA3F0F7234}" type="slidenum">
              <a:rPr lang="en-US" smtClean="0"/>
              <a:t>‹#›</a:t>
            </a:fld>
            <a:endParaRPr lang="en-US"/>
          </a:p>
        </p:txBody>
      </p:sp>
    </p:spTree>
    <p:extLst>
      <p:ext uri="{BB962C8B-B14F-4D97-AF65-F5344CB8AC3E}">
        <p14:creationId xmlns:p14="http://schemas.microsoft.com/office/powerpoint/2010/main" val="3212841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bonolog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8918164" y="4651057"/>
            <a:ext cx="3273836" cy="2206943"/>
          </a:xfrm>
          <a:prstGeom prst="rect">
            <a:avLst/>
          </a:prstGeom>
        </p:spPr>
      </p:pic>
    </p:spTree>
    <p:extLst>
      <p:ext uri="{BB962C8B-B14F-4D97-AF65-F5344CB8AC3E}">
        <p14:creationId xmlns:p14="http://schemas.microsoft.com/office/powerpoint/2010/main" val="83797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EBD1B-1B07-45E0-8365-AF13B5B1B4E1}" type="datetimeFigureOut">
              <a:rPr lang="en-US" smtClean="0"/>
              <a:t>3/25/23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63D83-2665-47D5-A20B-E9BA3F0F7234}" type="slidenum">
              <a:rPr lang="en-US" smtClean="0"/>
              <a:t>‹#›</a:t>
            </a:fld>
            <a:endParaRPr lang="en-US"/>
          </a:p>
        </p:txBody>
      </p:sp>
    </p:spTree>
    <p:extLst>
      <p:ext uri="{BB962C8B-B14F-4D97-AF65-F5344CB8AC3E}">
        <p14:creationId xmlns:p14="http://schemas.microsoft.com/office/powerpoint/2010/main" val="218554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BEBD1B-1B07-45E0-8365-AF13B5B1B4E1}" type="datetimeFigureOut">
              <a:rPr lang="en-US" smtClean="0"/>
              <a:t>3/25/23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63D83-2665-47D5-A20B-E9BA3F0F7234}" type="slidenum">
              <a:rPr lang="en-US" smtClean="0"/>
              <a:t>‹#›</a:t>
            </a:fld>
            <a:endParaRPr lang="en-US"/>
          </a:p>
        </p:txBody>
      </p:sp>
    </p:spTree>
    <p:extLst>
      <p:ext uri="{BB962C8B-B14F-4D97-AF65-F5344CB8AC3E}">
        <p14:creationId xmlns:p14="http://schemas.microsoft.com/office/powerpoint/2010/main" val="404615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BEBD1B-1B07-45E0-8365-AF13B5B1B4E1}" type="datetimeFigureOut">
              <a:rPr lang="en-US" smtClean="0"/>
              <a:t>3/25/23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63D83-2665-47D5-A20B-E9BA3F0F7234}" type="slidenum">
              <a:rPr lang="en-US" smtClean="0"/>
              <a:t>‹#›</a:t>
            </a:fld>
            <a:endParaRPr lang="en-US"/>
          </a:p>
        </p:txBody>
      </p:sp>
    </p:spTree>
    <p:extLst>
      <p:ext uri="{BB962C8B-B14F-4D97-AF65-F5344CB8AC3E}">
        <p14:creationId xmlns:p14="http://schemas.microsoft.com/office/powerpoint/2010/main" val="1200390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BEBD1B-1B07-45E0-8365-AF13B5B1B4E1}" type="datetimeFigureOut">
              <a:rPr lang="en-US" smtClean="0"/>
              <a:t>3/25/23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63D83-2665-47D5-A20B-E9BA3F0F7234}" type="slidenum">
              <a:rPr lang="en-US" smtClean="0"/>
              <a:t>‹#›</a:t>
            </a:fld>
            <a:endParaRPr lang="en-US"/>
          </a:p>
        </p:txBody>
      </p:sp>
    </p:spTree>
    <p:extLst>
      <p:ext uri="{BB962C8B-B14F-4D97-AF65-F5344CB8AC3E}">
        <p14:creationId xmlns:p14="http://schemas.microsoft.com/office/powerpoint/2010/main" val="215442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BEBD1B-1B07-45E0-8365-AF13B5B1B4E1}" type="datetimeFigureOut">
              <a:rPr lang="en-US" smtClean="0"/>
              <a:t>3/25/23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63D83-2665-47D5-A20B-E9BA3F0F7234}" type="slidenum">
              <a:rPr lang="en-US" smtClean="0"/>
              <a:t>‹#›</a:t>
            </a:fld>
            <a:endParaRPr lang="en-US"/>
          </a:p>
        </p:txBody>
      </p:sp>
    </p:spTree>
    <p:extLst>
      <p:ext uri="{BB962C8B-B14F-4D97-AF65-F5344CB8AC3E}">
        <p14:creationId xmlns:p14="http://schemas.microsoft.com/office/powerpoint/2010/main" val="133031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EBD1B-1B07-45E0-8365-AF13B5B1B4E1}" type="datetimeFigureOut">
              <a:rPr lang="en-US" smtClean="0"/>
              <a:t>3/25/23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63D83-2665-47D5-A20B-E9BA3F0F7234}" type="slidenum">
              <a:rPr lang="en-US" smtClean="0"/>
              <a:t>‹#›</a:t>
            </a:fld>
            <a:endParaRPr lang="en-US"/>
          </a:p>
        </p:txBody>
      </p:sp>
    </p:spTree>
    <p:extLst>
      <p:ext uri="{BB962C8B-B14F-4D97-AF65-F5344CB8AC3E}">
        <p14:creationId xmlns:p14="http://schemas.microsoft.com/office/powerpoint/2010/main" val="365670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EBD1B-1B07-45E0-8365-AF13B5B1B4E1}" type="datetimeFigureOut">
              <a:rPr lang="en-US" smtClean="0"/>
              <a:t>3/25/23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63D83-2665-47D5-A20B-E9BA3F0F7234}" type="slidenum">
              <a:rPr lang="en-US" smtClean="0"/>
              <a:t>‹#›</a:t>
            </a:fld>
            <a:endParaRPr lang="en-US"/>
          </a:p>
        </p:txBody>
      </p:sp>
    </p:spTree>
    <p:extLst>
      <p:ext uri="{BB962C8B-B14F-4D97-AF65-F5344CB8AC3E}">
        <p14:creationId xmlns:p14="http://schemas.microsoft.com/office/powerpoint/2010/main" val="129929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EBD1B-1B07-45E0-8365-AF13B5B1B4E1}" type="datetimeFigureOut">
              <a:rPr lang="en-US" smtClean="0"/>
              <a:t>3/25/23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63D83-2665-47D5-A20B-E9BA3F0F7234}" type="slidenum">
              <a:rPr lang="en-US" smtClean="0"/>
              <a:t>‹#›</a:t>
            </a:fld>
            <a:endParaRPr lang="en-US"/>
          </a:p>
        </p:txBody>
      </p:sp>
    </p:spTree>
    <p:extLst>
      <p:ext uri="{BB962C8B-B14F-4D97-AF65-F5344CB8AC3E}">
        <p14:creationId xmlns:p14="http://schemas.microsoft.com/office/powerpoint/2010/main" val="332530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8918164" y="4651057"/>
            <a:ext cx="3273836" cy="2206943"/>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EBD1B-1B07-45E0-8365-AF13B5B1B4E1}" type="datetimeFigureOut">
              <a:rPr lang="en-US" smtClean="0"/>
              <a:t>3/25/23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63D83-2665-47D5-A20B-E9BA3F0F7234}" type="slidenum">
              <a:rPr lang="en-US" smtClean="0"/>
              <a:t>‹#›</a:t>
            </a:fld>
            <a:endParaRPr lang="en-US"/>
          </a:p>
        </p:txBody>
      </p:sp>
    </p:spTree>
    <p:extLst>
      <p:ext uri="{BB962C8B-B14F-4D97-AF65-F5344CB8AC3E}">
        <p14:creationId xmlns:p14="http://schemas.microsoft.com/office/powerpoint/2010/main" val="2337797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88392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7480" b="5799"/>
          <a:stretch/>
        </p:blipFill>
        <p:spPr>
          <a:xfrm>
            <a:off x="331515" y="0"/>
            <a:ext cx="11860485" cy="6858000"/>
          </a:xfrm>
          <a:prstGeom prst="rect">
            <a:avLst/>
          </a:prstGeom>
        </p:spPr>
      </p:pic>
      <p:sp>
        <p:nvSpPr>
          <p:cNvPr id="9" name="Rectangle 8"/>
          <p:cNvSpPr/>
          <p:nvPr userDrawn="1"/>
        </p:nvSpPr>
        <p:spPr>
          <a:xfrm>
            <a:off x="278175" y="3962400"/>
            <a:ext cx="3394665" cy="2186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4">
            <a:clrChange>
              <a:clrFrom>
                <a:srgbClr val="0171C5"/>
              </a:clrFrom>
              <a:clrTo>
                <a:srgbClr val="0171C5">
                  <a:alpha val="0"/>
                </a:srgbClr>
              </a:clrTo>
            </a:clrChange>
            <a:extLst>
              <a:ext uri="{BEBA8EAE-BF5A-486C-A8C5-ECC9F3942E4B}">
                <a14:imgProps xmlns:a14="http://schemas.microsoft.com/office/drawing/2010/main">
                  <a14:imgLayer r:embed="rId5">
                    <a14:imgEffect>
                      <a14:colorTemperature colorTemp="11200"/>
                    </a14:imgEffect>
                    <a14:imgEffect>
                      <a14:saturation sat="200000"/>
                    </a14:imgEffect>
                  </a14:imgLayer>
                </a14:imgProps>
              </a:ext>
            </a:extLst>
          </a:blip>
          <a:stretch>
            <a:fillRect/>
          </a:stretch>
        </p:blipFill>
        <p:spPr>
          <a:xfrm>
            <a:off x="174439" y="4046220"/>
            <a:ext cx="3415401" cy="2225040"/>
          </a:xfrm>
          <a:prstGeom prst="rect">
            <a:avLst/>
          </a:prstGeom>
        </p:spPr>
      </p:pic>
      <p:sp>
        <p:nvSpPr>
          <p:cNvPr id="11" name="TextBox 10"/>
          <p:cNvSpPr txBox="1"/>
          <p:nvPr userDrawn="1"/>
        </p:nvSpPr>
        <p:spPr>
          <a:xfrm>
            <a:off x="1099859" y="4132425"/>
            <a:ext cx="2390101" cy="646331"/>
          </a:xfrm>
          <a:prstGeom prst="rect">
            <a:avLst/>
          </a:prstGeom>
          <a:noFill/>
        </p:spPr>
        <p:txBody>
          <a:bodyPr wrap="square" rtlCol="0">
            <a:spAutoFit/>
          </a:bodyPr>
          <a:lstStyle/>
          <a:p>
            <a:pPr algn="r"/>
            <a:r>
              <a:rPr lang="en-US" dirty="0">
                <a:solidFill>
                  <a:schemeClr val="bg1"/>
                </a:solidFill>
                <a:latin typeface="Arial" panose="020B0604020202020204" pitchFamily="34" charset="0"/>
                <a:cs typeface="Arial" panose="020B0604020202020204" pitchFamily="34" charset="0"/>
              </a:rPr>
              <a:t>Azure Series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by Greg Leonardo</a:t>
            </a:r>
          </a:p>
        </p:txBody>
      </p:sp>
      <p:sp>
        <p:nvSpPr>
          <p:cNvPr id="12" name="TextBox 11"/>
          <p:cNvSpPr txBox="1"/>
          <p:nvPr userDrawn="1"/>
        </p:nvSpPr>
        <p:spPr>
          <a:xfrm>
            <a:off x="1162095" y="5405222"/>
            <a:ext cx="2274525" cy="584775"/>
          </a:xfrm>
          <a:prstGeom prst="rect">
            <a:avLst/>
          </a:prstGeom>
          <a:noFill/>
        </p:spPr>
        <p:txBody>
          <a:bodyPr wrap="square" rtlCol="0">
            <a:spAutoFit/>
          </a:bodyPr>
          <a:lstStyle/>
          <a:p>
            <a:pPr algn="r"/>
            <a:r>
              <a:rPr lang="en-US" sz="3200" dirty="0">
                <a:solidFill>
                  <a:schemeClr val="bg1"/>
                </a:solidFill>
                <a:latin typeface="Arial" panose="020B0604020202020204" pitchFamily="34" charset="0"/>
                <a:cs typeface="Arial" panose="020B0604020202020204" pitchFamily="34" charset="0"/>
              </a:rPr>
              <a:t>Logic Apps</a:t>
            </a:r>
          </a:p>
        </p:txBody>
      </p:sp>
      <p:pic>
        <p:nvPicPr>
          <p:cNvPr id="13" name="Picture 4" descr="Image result for logic apps logo"/>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1439" y="5185899"/>
            <a:ext cx="1289389" cy="6769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7801" y="4132425"/>
            <a:ext cx="647619" cy="647619"/>
          </a:xfrm>
          <a:prstGeom prst="rect">
            <a:avLst/>
          </a:prstGeom>
        </p:spPr>
      </p:pic>
    </p:spTree>
    <p:extLst>
      <p:ext uri="{BB962C8B-B14F-4D97-AF65-F5344CB8AC3E}">
        <p14:creationId xmlns:p14="http://schemas.microsoft.com/office/powerpoint/2010/main" val="908160594"/>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88392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7480" b="5799"/>
          <a:stretch/>
        </p:blipFill>
        <p:spPr>
          <a:xfrm>
            <a:off x="1" y="0"/>
            <a:ext cx="12192000" cy="6858000"/>
          </a:xfrm>
          <a:prstGeom prst="rect">
            <a:avLst/>
          </a:prstGeom>
        </p:spPr>
      </p:pic>
      <p:sp>
        <p:nvSpPr>
          <p:cNvPr id="11" name="Rectangle 10"/>
          <p:cNvSpPr/>
          <p:nvPr/>
        </p:nvSpPr>
        <p:spPr>
          <a:xfrm>
            <a:off x="278175" y="3962400"/>
            <a:ext cx="3394665" cy="2186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clrChange>
              <a:clrFrom>
                <a:srgbClr val="0171C5"/>
              </a:clrFrom>
              <a:clrTo>
                <a:srgbClr val="0171C5">
                  <a:alpha val="0"/>
                </a:srgbClr>
              </a:clrTo>
            </a:clrChange>
            <a:extLst>
              <a:ext uri="{BEBA8EAE-BF5A-486C-A8C5-ECC9F3942E4B}">
                <a14:imgProps xmlns:a14="http://schemas.microsoft.com/office/drawing/2010/main">
                  <a14:imgLayer r:embed="rId5">
                    <a14:imgEffect>
                      <a14:colorTemperature colorTemp="11200"/>
                    </a14:imgEffect>
                    <a14:imgEffect>
                      <a14:saturation sat="200000"/>
                    </a14:imgEffect>
                  </a14:imgLayer>
                </a14:imgProps>
              </a:ext>
            </a:extLst>
          </a:blip>
          <a:stretch>
            <a:fillRect/>
          </a:stretch>
        </p:blipFill>
        <p:spPr>
          <a:xfrm>
            <a:off x="174439" y="4046220"/>
            <a:ext cx="3415401" cy="2225040"/>
          </a:xfrm>
          <a:prstGeom prst="rect">
            <a:avLst/>
          </a:prstGeom>
        </p:spPr>
      </p:pic>
      <p:sp>
        <p:nvSpPr>
          <p:cNvPr id="14" name="TextBox 13"/>
          <p:cNvSpPr txBox="1"/>
          <p:nvPr/>
        </p:nvSpPr>
        <p:spPr>
          <a:xfrm>
            <a:off x="1099859" y="4132425"/>
            <a:ext cx="2390101" cy="646331"/>
          </a:xfrm>
          <a:prstGeom prst="rect">
            <a:avLst/>
          </a:prstGeom>
          <a:noFill/>
        </p:spPr>
        <p:txBody>
          <a:bodyPr wrap="square" rtlCol="0">
            <a:spAutoFit/>
          </a:bodyPr>
          <a:lstStyle/>
          <a:p>
            <a:pPr algn="r"/>
            <a:r>
              <a:rPr lang="en-US" dirty="0">
                <a:solidFill>
                  <a:schemeClr val="bg1"/>
                </a:solidFill>
                <a:latin typeface="Arial" panose="020B0604020202020204" pitchFamily="34" charset="0"/>
                <a:cs typeface="Arial" panose="020B0604020202020204" pitchFamily="34" charset="0"/>
              </a:rPr>
              <a:t>Azure Series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by Greg Leonardo</a:t>
            </a:r>
          </a:p>
        </p:txBody>
      </p:sp>
      <p:sp>
        <p:nvSpPr>
          <p:cNvPr id="17" name="TextBox 16"/>
          <p:cNvSpPr txBox="1"/>
          <p:nvPr/>
        </p:nvSpPr>
        <p:spPr>
          <a:xfrm>
            <a:off x="174439" y="4856678"/>
            <a:ext cx="3415401" cy="1292662"/>
          </a:xfrm>
          <a:prstGeom prst="rect">
            <a:avLst/>
          </a:prstGeom>
          <a:noFill/>
        </p:spPr>
        <p:txBody>
          <a:bodyPr wrap="square" rtlCol="0">
            <a:spAutoFit/>
          </a:bodyPr>
          <a:lstStyle/>
          <a:p>
            <a:pPr algn="ctr"/>
            <a:r>
              <a:rPr lang="en-US" sz="2600" dirty="0">
                <a:solidFill>
                  <a:schemeClr val="bg1"/>
                </a:solidFill>
                <a:latin typeface="Arial" panose="020B0604020202020204" pitchFamily="34" charset="0"/>
                <a:cs typeface="Arial" panose="020B0604020202020204" pitchFamily="34" charset="0"/>
              </a:rPr>
              <a:t>Maximizing Savings in Azure: A Guide to Cost Optimization</a:t>
            </a: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801" y="4132425"/>
            <a:ext cx="647619" cy="647619"/>
          </a:xfrm>
          <a:prstGeom prst="rect">
            <a:avLst/>
          </a:prstGeom>
        </p:spPr>
      </p:pic>
    </p:spTree>
    <p:extLst>
      <p:ext uri="{BB962C8B-B14F-4D97-AF65-F5344CB8AC3E}">
        <p14:creationId xmlns:p14="http://schemas.microsoft.com/office/powerpoint/2010/main" val="365895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199" y="1825625"/>
            <a:ext cx="10515599" cy="4351338"/>
          </a:xfrm>
        </p:spPr>
        <p:txBody>
          <a:bodyPr>
            <a:normAutofit/>
          </a:bodyPr>
          <a:lstStyle/>
          <a:p>
            <a:pPr marL="0" indent="0">
              <a:spcBef>
                <a:spcPts val="500"/>
              </a:spcBef>
              <a:buNone/>
            </a:pPr>
            <a:r>
              <a:rPr lang="en-US" sz="2000" b="1" dirty="0">
                <a:latin typeface="Arial" panose="020B0604020202020204" pitchFamily="34" charset="0"/>
                <a:cs typeface="Arial" panose="020B0604020202020204" pitchFamily="34" charset="0"/>
              </a:rPr>
              <a:t>Azure Reservations provide several benefits:</a:t>
            </a:r>
          </a:p>
          <a:p>
            <a:pPr lvl="1"/>
            <a:r>
              <a:rPr lang="en-US" sz="2000" dirty="0">
                <a:latin typeface="Arial" panose="020B0604020202020204" pitchFamily="34" charset="0"/>
                <a:cs typeface="Arial" panose="020B0604020202020204" pitchFamily="34" charset="0"/>
              </a:rPr>
              <a:t>Cost savings</a:t>
            </a:r>
          </a:p>
          <a:p>
            <a:pPr lvl="1"/>
            <a:r>
              <a:rPr lang="en-US" sz="2000" dirty="0">
                <a:latin typeface="Arial" panose="020B0604020202020204" pitchFamily="34" charset="0"/>
                <a:cs typeface="Arial" panose="020B0604020202020204" pitchFamily="34" charset="0"/>
              </a:rPr>
              <a:t>Increased predictability</a:t>
            </a:r>
          </a:p>
          <a:p>
            <a:pPr lvl="1"/>
            <a:r>
              <a:rPr lang="en-US" sz="2000" dirty="0">
                <a:latin typeface="Arial" panose="020B0604020202020204" pitchFamily="34" charset="0"/>
                <a:cs typeface="Arial" panose="020B0604020202020204" pitchFamily="34" charset="0"/>
              </a:rPr>
              <a:t>Simplified cost management</a:t>
            </a:r>
          </a:p>
          <a:p>
            <a:pPr lvl="1"/>
            <a:r>
              <a:rPr lang="en-US" sz="2000" dirty="0">
                <a:latin typeface="Arial" panose="020B0604020202020204" pitchFamily="34" charset="0"/>
                <a:cs typeface="Arial" panose="020B0604020202020204" pitchFamily="34" charset="0"/>
              </a:rPr>
              <a:t>Improved resource utilization</a:t>
            </a:r>
          </a:p>
          <a:p>
            <a:pPr lvl="1"/>
            <a:r>
              <a:rPr lang="en-US" sz="2000" dirty="0">
                <a:latin typeface="Arial" panose="020B0604020202020204" pitchFamily="34" charset="0"/>
                <a:cs typeface="Arial" panose="020B0604020202020204" pitchFamily="34" charset="0"/>
              </a:rPr>
              <a:t>Increased flexibility</a:t>
            </a:r>
          </a:p>
          <a:p>
            <a:pPr marL="0" indent="0">
              <a:spcBef>
                <a:spcPts val="500"/>
              </a:spcBef>
              <a:buNone/>
            </a:pPr>
            <a:r>
              <a:rPr lang="en-US" sz="2000" b="1" i="1" dirty="0">
                <a:latin typeface="Arial" panose="020B0604020202020204" pitchFamily="34" charset="0"/>
                <a:cs typeface="Arial" panose="020B0604020202020204" pitchFamily="34" charset="0"/>
              </a:rPr>
              <a:t>Azure Reservations provide cost savings, increased predictability, simplified cost management, improved resource utilization, and increased flexibility. Azure Reservations are an effective cost optimization strategy for organizations that have a predictable workload and are able to commit to using a specific amount of Azure services over a one or three-year term.</a:t>
            </a:r>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Reservations in Azure</a:t>
            </a:r>
          </a:p>
        </p:txBody>
      </p:sp>
    </p:spTree>
    <p:extLst>
      <p:ext uri="{BB962C8B-B14F-4D97-AF65-F5344CB8AC3E}">
        <p14:creationId xmlns:p14="http://schemas.microsoft.com/office/powerpoint/2010/main" val="17996192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199" y="1825625"/>
            <a:ext cx="10515599" cy="4351338"/>
          </a:xfrm>
        </p:spPr>
        <p:txBody>
          <a:bodyPr>
            <a:normAutofit/>
          </a:bodyPr>
          <a:lstStyle/>
          <a:p>
            <a:pPr marL="0" indent="0">
              <a:spcBef>
                <a:spcPts val="500"/>
              </a:spcBef>
              <a:buNone/>
            </a:pPr>
            <a:r>
              <a:rPr lang="en-US" sz="2000" b="1" dirty="0">
                <a:latin typeface="Arial" panose="020B0604020202020204" pitchFamily="34" charset="0"/>
                <a:cs typeface="Arial" panose="020B0604020202020204" pitchFamily="34" charset="0"/>
              </a:rPr>
              <a:t>By utilizing Azure Hybrid Benefits, organizations can:</a:t>
            </a:r>
          </a:p>
          <a:p>
            <a:pPr lvl="1"/>
            <a:r>
              <a:rPr lang="en-US" sz="2000" dirty="0">
                <a:latin typeface="Arial" panose="020B0604020202020204" pitchFamily="34" charset="0"/>
                <a:cs typeface="Arial" panose="020B0604020202020204" pitchFamily="34" charset="0"/>
              </a:rPr>
              <a:t>Save up to 40% on the cost of Windows Server virtual machines</a:t>
            </a:r>
          </a:p>
          <a:p>
            <a:pPr lvl="1"/>
            <a:r>
              <a:rPr lang="en-US" sz="2000" dirty="0">
                <a:latin typeface="Arial" panose="020B0604020202020204" pitchFamily="34" charset="0"/>
                <a:cs typeface="Arial" panose="020B0604020202020204" pitchFamily="34" charset="0"/>
              </a:rPr>
              <a:t>Save up to 30% on the cost of SQL Server virtual machines</a:t>
            </a:r>
          </a:p>
          <a:p>
            <a:pPr lvl="1"/>
            <a:r>
              <a:rPr lang="en-US" sz="2000" dirty="0">
                <a:latin typeface="Arial" panose="020B0604020202020204" pitchFamily="34" charset="0"/>
                <a:cs typeface="Arial" panose="020B0604020202020204" pitchFamily="34" charset="0"/>
              </a:rPr>
              <a:t>Reduce overall Azure costs</a:t>
            </a:r>
          </a:p>
          <a:p>
            <a:pPr lvl="1"/>
            <a:r>
              <a:rPr lang="en-US" sz="2000" dirty="0">
                <a:latin typeface="Arial" panose="020B0604020202020204" pitchFamily="34" charset="0"/>
                <a:cs typeface="Arial" panose="020B0604020202020204" pitchFamily="34" charset="0"/>
              </a:rPr>
              <a:t>Improve budget predictability</a:t>
            </a:r>
          </a:p>
          <a:p>
            <a:pPr marL="0" indent="0">
              <a:spcBef>
                <a:spcPts val="500"/>
              </a:spcBef>
              <a:buNone/>
            </a:pPr>
            <a:r>
              <a:rPr lang="en-US" sz="2000" b="1" i="1" dirty="0">
                <a:latin typeface="Arial" panose="020B0604020202020204" pitchFamily="34" charset="0"/>
                <a:cs typeface="Arial" panose="020B0604020202020204" pitchFamily="34" charset="0"/>
              </a:rPr>
              <a:t>As you can see, Azure Hybrid Benefits provide significant cost savings for organizations that use on-premises Windows Server and SQL Server licenses with Software Assurance. By utilizing Azure Hybrid Benefits, organizations can reduce their overall cost of using Azure, improve budget predictability, and make more informed decisions about resource utilization.</a:t>
            </a:r>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Hybrid benefits in Azure</a:t>
            </a:r>
          </a:p>
        </p:txBody>
      </p:sp>
    </p:spTree>
    <p:extLst>
      <p:ext uri="{BB962C8B-B14F-4D97-AF65-F5344CB8AC3E}">
        <p14:creationId xmlns:p14="http://schemas.microsoft.com/office/powerpoint/2010/main" val="64127146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199" y="1825625"/>
            <a:ext cx="10515599" cy="4351338"/>
          </a:xfrm>
        </p:spPr>
        <p:txBody>
          <a:bodyPr>
            <a:normAutofit/>
          </a:bodyPr>
          <a:lstStyle/>
          <a:p>
            <a:pPr marL="0" indent="0">
              <a:spcBef>
                <a:spcPts val="500"/>
              </a:spcBef>
              <a:buNone/>
            </a:pPr>
            <a:r>
              <a:rPr lang="en-US" sz="2000" b="1" dirty="0">
                <a:latin typeface="Arial" panose="020B0604020202020204" pitchFamily="34" charset="0"/>
                <a:cs typeface="Arial" panose="020B0604020202020204" pitchFamily="34" charset="0"/>
              </a:rPr>
              <a:t>Azure Cost Analysis can be used to identify areas for cost savings in several ways:</a:t>
            </a:r>
          </a:p>
          <a:p>
            <a:pPr lvl="1"/>
            <a:r>
              <a:rPr lang="en-US" sz="2000" dirty="0">
                <a:latin typeface="Arial" panose="020B0604020202020204" pitchFamily="34" charset="0"/>
                <a:cs typeface="Arial" panose="020B0604020202020204" pitchFamily="34" charset="0"/>
              </a:rPr>
              <a:t>Identifying underutilized resources</a:t>
            </a:r>
          </a:p>
          <a:p>
            <a:pPr lvl="1"/>
            <a:r>
              <a:rPr lang="en-US" sz="2000" dirty="0">
                <a:latin typeface="Arial" panose="020B0604020202020204" pitchFamily="34" charset="0"/>
                <a:cs typeface="Arial" panose="020B0604020202020204" pitchFamily="34" charset="0"/>
              </a:rPr>
              <a:t>Cost optimization recommendations</a:t>
            </a:r>
          </a:p>
          <a:p>
            <a:pPr lvl="1"/>
            <a:r>
              <a:rPr lang="en-US" sz="2000" dirty="0">
                <a:latin typeface="Arial" panose="020B0604020202020204" pitchFamily="34" charset="0"/>
                <a:cs typeface="Arial" panose="020B0604020202020204" pitchFamily="34" charset="0"/>
              </a:rPr>
              <a:t>Reservation optimization</a:t>
            </a:r>
          </a:p>
          <a:p>
            <a:pPr lvl="1"/>
            <a:r>
              <a:rPr lang="en-US" sz="2000" dirty="0">
                <a:latin typeface="Arial" panose="020B0604020202020204" pitchFamily="34" charset="0"/>
                <a:cs typeface="Arial" panose="020B0604020202020204" pitchFamily="34" charset="0"/>
              </a:rPr>
              <a:t>Cost trends</a:t>
            </a:r>
          </a:p>
          <a:p>
            <a:pPr lvl="1"/>
            <a:r>
              <a:rPr lang="en-US" sz="2000" dirty="0">
                <a:latin typeface="Arial" panose="020B0604020202020204" pitchFamily="34" charset="0"/>
                <a:cs typeface="Arial" panose="020B0604020202020204" pitchFamily="34" charset="0"/>
              </a:rPr>
              <a:t>Cost forecasting</a:t>
            </a:r>
          </a:p>
          <a:p>
            <a:pPr marL="0" indent="0">
              <a:spcBef>
                <a:spcPts val="500"/>
              </a:spcBef>
              <a:buNone/>
            </a:pPr>
            <a:r>
              <a:rPr lang="en-US" sz="2000" b="1" i="1" dirty="0">
                <a:latin typeface="Arial" panose="020B0604020202020204" pitchFamily="34" charset="0"/>
                <a:cs typeface="Arial" panose="020B0604020202020204" pitchFamily="34" charset="0"/>
              </a:rPr>
              <a:t>By leveraging Azure Cost Analysis, organizations can identify areas for cost savings, reduce waste, and make informed decisions about resource utilization. Azure Cost Analysis is an essential tool for cost optimization in Azure, providing detailed cost and usage reports and recommendations for cost optimization.</a:t>
            </a:r>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Azure Cost Analysis</a:t>
            </a:r>
          </a:p>
        </p:txBody>
      </p:sp>
    </p:spTree>
    <p:extLst>
      <p:ext uri="{BB962C8B-B14F-4D97-AF65-F5344CB8AC3E}">
        <p14:creationId xmlns:p14="http://schemas.microsoft.com/office/powerpoint/2010/main" val="401380055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199" y="1825625"/>
            <a:ext cx="10515599" cy="4351338"/>
          </a:xfrm>
        </p:spPr>
        <p:txBody>
          <a:bodyPr>
            <a:normAutofit/>
          </a:bodyPr>
          <a:lstStyle/>
          <a:p>
            <a:pPr marL="0" indent="0">
              <a:spcBef>
                <a:spcPts val="500"/>
              </a:spcBef>
              <a:buNone/>
            </a:pPr>
            <a:r>
              <a:rPr lang="en-US" sz="2000" b="1" dirty="0">
                <a:latin typeface="Arial" panose="020B0604020202020204" pitchFamily="34" charset="0"/>
                <a:cs typeface="Arial" panose="020B0604020202020204" pitchFamily="34" charset="0"/>
              </a:rPr>
              <a:t>Azure Advisor provides several benefits:</a:t>
            </a:r>
          </a:p>
          <a:p>
            <a:pPr lvl="1"/>
            <a:r>
              <a:rPr lang="en-US" sz="2000" dirty="0">
                <a:latin typeface="Arial" panose="020B0604020202020204" pitchFamily="34" charset="0"/>
                <a:cs typeface="Arial" panose="020B0604020202020204" pitchFamily="34" charset="0"/>
              </a:rPr>
              <a:t>Cost optimization recommendations</a:t>
            </a:r>
          </a:p>
          <a:p>
            <a:pPr lvl="1"/>
            <a:r>
              <a:rPr lang="en-US" sz="2000" dirty="0">
                <a:latin typeface="Arial" panose="020B0604020202020204" pitchFamily="34" charset="0"/>
                <a:cs typeface="Arial" panose="020B0604020202020204" pitchFamily="34" charset="0"/>
              </a:rPr>
              <a:t>Performance optimization recommendations</a:t>
            </a:r>
          </a:p>
          <a:p>
            <a:pPr lvl="1"/>
            <a:r>
              <a:rPr lang="en-US" sz="2000" dirty="0">
                <a:latin typeface="Arial" panose="020B0604020202020204" pitchFamily="34" charset="0"/>
                <a:cs typeface="Arial" panose="020B0604020202020204" pitchFamily="34" charset="0"/>
              </a:rPr>
              <a:t>Security recommendations</a:t>
            </a:r>
          </a:p>
          <a:p>
            <a:pPr lvl="1"/>
            <a:r>
              <a:rPr lang="en-US" sz="2000" dirty="0">
                <a:latin typeface="Arial" panose="020B0604020202020204" pitchFamily="34" charset="0"/>
                <a:cs typeface="Arial" panose="020B0604020202020204" pitchFamily="34" charset="0"/>
              </a:rPr>
              <a:t>High availability recommendations</a:t>
            </a:r>
          </a:p>
          <a:p>
            <a:pPr lvl="1"/>
            <a:r>
              <a:rPr lang="en-US" sz="2000" dirty="0">
                <a:latin typeface="Arial" panose="020B0604020202020204" pitchFamily="34" charset="0"/>
                <a:cs typeface="Arial" panose="020B0604020202020204" pitchFamily="34" charset="0"/>
              </a:rPr>
              <a:t>Personalized recommendations</a:t>
            </a:r>
          </a:p>
          <a:p>
            <a:pPr marL="0" indent="0">
              <a:spcBef>
                <a:spcPts val="500"/>
              </a:spcBef>
              <a:buNone/>
            </a:pPr>
            <a:r>
              <a:rPr lang="en-US" sz="2000" b="1" i="1" dirty="0">
                <a:latin typeface="Arial" panose="020B0604020202020204" pitchFamily="34" charset="0"/>
                <a:cs typeface="Arial" panose="020B0604020202020204" pitchFamily="34" charset="0"/>
              </a:rPr>
              <a:t>The Azure Advisor provides several benefits and is an essential tool for cost optimization in Azure, providing personalized recommendations for improving the efficiency and cost-effectiveness of an organization's resources.</a:t>
            </a:r>
          </a:p>
          <a:p>
            <a:pPr marL="0" indent="0">
              <a:spcBef>
                <a:spcPts val="500"/>
              </a:spcBef>
              <a:buNone/>
            </a:pPr>
            <a:endParaRPr lang="en-US" sz="2000" dirty="0">
              <a:latin typeface="Arial" panose="020B0604020202020204" pitchFamily="34" charset="0"/>
              <a:cs typeface="Arial" panose="020B0604020202020204" pitchFamily="34" charset="0"/>
            </a:endParaRPr>
          </a:p>
          <a:p>
            <a:pPr>
              <a:spcBef>
                <a:spcPts val="500"/>
              </a:spcBef>
            </a:pPr>
            <a:endParaRPr lang="en-US" dirty="0"/>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Azure Advisor Benefits</a:t>
            </a:r>
          </a:p>
        </p:txBody>
      </p:sp>
    </p:spTree>
    <p:extLst>
      <p:ext uri="{BB962C8B-B14F-4D97-AF65-F5344CB8AC3E}">
        <p14:creationId xmlns:p14="http://schemas.microsoft.com/office/powerpoint/2010/main" val="5514967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199" y="1825625"/>
            <a:ext cx="10515599" cy="4351338"/>
          </a:xfrm>
        </p:spPr>
        <p:txBody>
          <a:bodyPr>
            <a:normAutofit/>
          </a:bodyPr>
          <a:lstStyle/>
          <a:p>
            <a:pPr marL="0" indent="0">
              <a:spcBef>
                <a:spcPts val="500"/>
              </a:spcBef>
              <a:spcAft>
                <a:spcPts val="0"/>
              </a:spcAft>
              <a:buNone/>
            </a:pPr>
            <a:r>
              <a:rPr lang="en-US" sz="2000" b="1" dirty="0">
                <a:solidFill>
                  <a:srgbClr val="0E101A"/>
                </a:solidFill>
                <a:effectLst/>
                <a:latin typeface="Arial" panose="020B0604020202020204" pitchFamily="34" charset="0"/>
                <a:cs typeface="Arial" panose="020B0604020202020204" pitchFamily="34" charset="0"/>
              </a:rPr>
              <a:t>Azure offers several storage options, each with its cost implications:</a:t>
            </a:r>
            <a:endParaRPr lang="en-US" sz="2000" dirty="0">
              <a:solidFill>
                <a:srgbClr val="0E101A"/>
              </a:solidFill>
              <a:effectLst/>
              <a:latin typeface="Arial" panose="020B0604020202020204" pitchFamily="34" charset="0"/>
              <a:cs typeface="Arial" panose="020B0604020202020204" pitchFamily="34" charset="0"/>
            </a:endParaRPr>
          </a:p>
          <a:p>
            <a:pPr lvl="1"/>
            <a:r>
              <a:rPr lang="en-US" sz="2000" dirty="0">
                <a:solidFill>
                  <a:srgbClr val="0E101A"/>
                </a:solidFill>
                <a:effectLst/>
                <a:latin typeface="Arial" panose="020B0604020202020204" pitchFamily="34" charset="0"/>
                <a:cs typeface="Arial" panose="020B0604020202020204" pitchFamily="34" charset="0"/>
              </a:rPr>
              <a:t>Azure Blob Storage</a:t>
            </a:r>
          </a:p>
          <a:p>
            <a:pPr lvl="1"/>
            <a:r>
              <a:rPr lang="en-US" sz="2000" dirty="0">
                <a:solidFill>
                  <a:srgbClr val="0E101A"/>
                </a:solidFill>
                <a:effectLst/>
                <a:latin typeface="Arial" panose="020B0604020202020204" pitchFamily="34" charset="0"/>
                <a:cs typeface="Arial" panose="020B0604020202020204" pitchFamily="34" charset="0"/>
              </a:rPr>
              <a:t>Azure Files</a:t>
            </a:r>
          </a:p>
          <a:p>
            <a:pPr lvl="1"/>
            <a:r>
              <a:rPr lang="en-US" sz="2000" dirty="0">
                <a:solidFill>
                  <a:srgbClr val="0E101A"/>
                </a:solidFill>
                <a:effectLst/>
                <a:latin typeface="Arial" panose="020B0604020202020204" pitchFamily="34" charset="0"/>
                <a:cs typeface="Arial" panose="020B0604020202020204" pitchFamily="34" charset="0"/>
              </a:rPr>
              <a:t>Azure Queue Storage</a:t>
            </a:r>
          </a:p>
          <a:p>
            <a:pPr lvl="1"/>
            <a:r>
              <a:rPr lang="en-US" sz="2000" dirty="0">
                <a:solidFill>
                  <a:srgbClr val="0E101A"/>
                </a:solidFill>
                <a:effectLst/>
                <a:latin typeface="Arial" panose="020B0604020202020204" pitchFamily="34" charset="0"/>
                <a:cs typeface="Arial" panose="020B0604020202020204" pitchFamily="34" charset="0"/>
              </a:rPr>
              <a:t>Azure Table Storage</a:t>
            </a:r>
          </a:p>
          <a:p>
            <a:pPr lvl="1"/>
            <a:r>
              <a:rPr lang="en-US" sz="2000" dirty="0">
                <a:solidFill>
                  <a:srgbClr val="0E101A"/>
                </a:solidFill>
                <a:effectLst/>
                <a:latin typeface="Arial" panose="020B0604020202020204" pitchFamily="34" charset="0"/>
                <a:cs typeface="Arial" panose="020B0604020202020204" pitchFamily="34" charset="0"/>
              </a:rPr>
              <a:t>Azure Disk Storage</a:t>
            </a:r>
          </a:p>
          <a:p>
            <a:pPr lvl="1"/>
            <a:r>
              <a:rPr lang="en-US" sz="2000" dirty="0">
                <a:solidFill>
                  <a:srgbClr val="0E101A"/>
                </a:solidFill>
                <a:effectLst/>
                <a:latin typeface="Arial" panose="020B0604020202020204" pitchFamily="34" charset="0"/>
                <a:cs typeface="Arial" panose="020B0604020202020204" pitchFamily="34" charset="0"/>
              </a:rPr>
              <a:t>Azure Archive Storage</a:t>
            </a:r>
            <a:endParaRPr lang="en-US" sz="1600" dirty="0">
              <a:solidFill>
                <a:srgbClr val="0E101A"/>
              </a:solidFill>
              <a:effectLst/>
              <a:latin typeface="Arial" panose="020B0604020202020204" pitchFamily="34" charset="0"/>
              <a:cs typeface="Arial" panose="020B0604020202020204" pitchFamily="34" charset="0"/>
            </a:endParaRPr>
          </a:p>
          <a:p>
            <a:pPr marL="0" indent="0">
              <a:spcBef>
                <a:spcPts val="500"/>
              </a:spcBef>
              <a:spcAft>
                <a:spcPts val="0"/>
              </a:spcAft>
              <a:buNone/>
            </a:pPr>
            <a:r>
              <a:rPr lang="en-US" sz="2000" b="1" i="1" dirty="0">
                <a:solidFill>
                  <a:srgbClr val="0E101A"/>
                </a:solidFill>
                <a:effectLst/>
                <a:latin typeface="Arial" panose="020B0604020202020204" pitchFamily="34" charset="0"/>
                <a:cs typeface="Arial" panose="020B0604020202020204" pitchFamily="34" charset="0"/>
              </a:rPr>
              <a:t>As you can see, Azure offers several storage options, each with its cost implications. Therefore, organizations should select the proper storage solution for each use case, considering their data's cost implications, performance requirements, and data access patterns. By doing so, organizations can optimize their storage costs and ensure they use their storage resources efficiently.</a:t>
            </a:r>
            <a:endParaRPr lang="en-US" sz="2000" dirty="0">
              <a:latin typeface="Arial" panose="020B0604020202020204" pitchFamily="34" charset="0"/>
              <a:cs typeface="Arial" panose="020B0604020202020204" pitchFamily="34" charset="0"/>
            </a:endParaRPr>
          </a:p>
          <a:p>
            <a:pPr>
              <a:spcBef>
                <a:spcPts val="500"/>
              </a:spcBef>
            </a:pPr>
            <a:endParaRPr lang="en-US" dirty="0"/>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Storage Cost Implications</a:t>
            </a:r>
          </a:p>
        </p:txBody>
      </p:sp>
    </p:spTree>
    <p:extLst>
      <p:ext uri="{BB962C8B-B14F-4D97-AF65-F5344CB8AC3E}">
        <p14:creationId xmlns:p14="http://schemas.microsoft.com/office/powerpoint/2010/main" val="140899079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199" y="1825625"/>
            <a:ext cx="10515599" cy="4351338"/>
          </a:xfrm>
        </p:spPr>
        <p:txBody>
          <a:bodyPr>
            <a:normAutofit/>
          </a:bodyPr>
          <a:lstStyle/>
          <a:p>
            <a:pPr marL="0" indent="0">
              <a:spcBef>
                <a:spcPts val="500"/>
              </a:spcBef>
              <a:spcAft>
                <a:spcPts val="0"/>
              </a:spcAft>
              <a:buNone/>
            </a:pPr>
            <a:r>
              <a:rPr lang="en-US" sz="2000" b="1" dirty="0">
                <a:solidFill>
                  <a:srgbClr val="0E101A"/>
                </a:solidFill>
                <a:effectLst/>
                <a:latin typeface="Arial" panose="020B0604020202020204" pitchFamily="34" charset="0"/>
                <a:cs typeface="Arial" panose="020B0604020202020204" pitchFamily="34" charset="0"/>
              </a:rPr>
              <a:t>Azure offers several network options, each with its cost implications:</a:t>
            </a:r>
            <a:endParaRPr lang="en-US" sz="2000" dirty="0">
              <a:solidFill>
                <a:srgbClr val="0E101A"/>
              </a:solidFill>
              <a:effectLst/>
              <a:latin typeface="Arial" panose="020B0604020202020204" pitchFamily="34" charset="0"/>
              <a:cs typeface="Arial" panose="020B0604020202020204" pitchFamily="34" charset="0"/>
            </a:endParaRPr>
          </a:p>
          <a:p>
            <a:pPr lvl="1"/>
            <a:r>
              <a:rPr lang="en-US" sz="2000" dirty="0">
                <a:solidFill>
                  <a:srgbClr val="0E101A"/>
                </a:solidFill>
                <a:effectLst/>
                <a:latin typeface="Arial" panose="020B0604020202020204" pitchFamily="34" charset="0"/>
                <a:cs typeface="Arial" panose="020B0604020202020204" pitchFamily="34" charset="0"/>
              </a:rPr>
              <a:t>Azure Virtual Network</a:t>
            </a:r>
          </a:p>
          <a:p>
            <a:pPr lvl="1"/>
            <a:r>
              <a:rPr lang="en-US" sz="2000" dirty="0">
                <a:solidFill>
                  <a:srgbClr val="0E101A"/>
                </a:solidFill>
                <a:effectLst/>
                <a:latin typeface="Arial" panose="020B0604020202020204" pitchFamily="34" charset="0"/>
                <a:cs typeface="Arial" panose="020B0604020202020204" pitchFamily="34" charset="0"/>
              </a:rPr>
              <a:t>Azure Load Balancer</a:t>
            </a:r>
          </a:p>
          <a:p>
            <a:pPr lvl="1"/>
            <a:r>
              <a:rPr lang="en-US" sz="2000" dirty="0">
                <a:solidFill>
                  <a:srgbClr val="0E101A"/>
                </a:solidFill>
                <a:effectLst/>
                <a:latin typeface="Arial" panose="020B0604020202020204" pitchFamily="34" charset="0"/>
                <a:cs typeface="Arial" panose="020B0604020202020204" pitchFamily="34" charset="0"/>
              </a:rPr>
              <a:t>Azure ExpressRoute</a:t>
            </a:r>
          </a:p>
          <a:p>
            <a:pPr lvl="1"/>
            <a:r>
              <a:rPr lang="en-US" sz="2000" dirty="0">
                <a:solidFill>
                  <a:srgbClr val="0E101A"/>
                </a:solidFill>
                <a:effectLst/>
                <a:latin typeface="Arial" panose="020B0604020202020204" pitchFamily="34" charset="0"/>
                <a:cs typeface="Arial" panose="020B0604020202020204" pitchFamily="34" charset="0"/>
              </a:rPr>
              <a:t>Azure Traffic Manager</a:t>
            </a:r>
          </a:p>
          <a:p>
            <a:pPr lvl="1"/>
            <a:r>
              <a:rPr lang="en-US" sz="2000" dirty="0">
                <a:solidFill>
                  <a:srgbClr val="0E101A"/>
                </a:solidFill>
                <a:effectLst/>
                <a:latin typeface="Arial" panose="020B0604020202020204" pitchFamily="34" charset="0"/>
                <a:cs typeface="Arial" panose="020B0604020202020204" pitchFamily="34" charset="0"/>
              </a:rPr>
              <a:t>Azure Firewall</a:t>
            </a:r>
            <a:endParaRPr lang="en-US" sz="1600" dirty="0">
              <a:solidFill>
                <a:srgbClr val="0E101A"/>
              </a:solidFill>
              <a:effectLst/>
              <a:latin typeface="Arial" panose="020B0604020202020204" pitchFamily="34" charset="0"/>
              <a:cs typeface="Arial" panose="020B0604020202020204" pitchFamily="34" charset="0"/>
            </a:endParaRPr>
          </a:p>
          <a:p>
            <a:pPr marL="0" indent="0">
              <a:spcBef>
                <a:spcPts val="500"/>
              </a:spcBef>
              <a:spcAft>
                <a:spcPts val="0"/>
              </a:spcAft>
              <a:buNone/>
            </a:pPr>
            <a:r>
              <a:rPr lang="en-US" sz="2000" b="1" i="1" dirty="0">
                <a:solidFill>
                  <a:srgbClr val="0E101A"/>
                </a:solidFill>
                <a:effectLst/>
                <a:latin typeface="Arial" panose="020B0604020202020204" pitchFamily="34" charset="0"/>
                <a:cs typeface="Arial" panose="020B0604020202020204" pitchFamily="34" charset="0"/>
              </a:rPr>
              <a:t>Azure offers several network options, each with its cost implications. Organizations should select the right network solution for each use case, </a:t>
            </a:r>
            <a:r>
              <a:rPr lang="en-US" sz="2000" b="1" dirty="0">
                <a:solidFill>
                  <a:srgbClr val="0E101A"/>
                </a:solidFill>
                <a:effectLst/>
                <a:latin typeface="Arial" panose="020B0604020202020204" pitchFamily="34" charset="0"/>
                <a:cs typeface="Arial" panose="020B0604020202020204" pitchFamily="34" charset="0"/>
              </a:rPr>
              <a:t>considering</a:t>
            </a:r>
            <a:r>
              <a:rPr lang="en-US" sz="2000" b="1" i="1" dirty="0">
                <a:solidFill>
                  <a:srgbClr val="0E101A"/>
                </a:solidFill>
                <a:effectLst/>
                <a:latin typeface="Arial" panose="020B0604020202020204" pitchFamily="34" charset="0"/>
                <a:cs typeface="Arial" panose="020B0604020202020204" pitchFamily="34" charset="0"/>
              </a:rPr>
              <a:t> their resources' cost implications, performance requirements, and data security needs. By doing so, organizations can optimize their network costs and ensure they are using their network resources efficiently.</a:t>
            </a:r>
            <a:endParaRPr lang="en-US" sz="2000" dirty="0">
              <a:solidFill>
                <a:srgbClr val="0E101A"/>
              </a:solidFill>
              <a:effectLst/>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Network Cost Implications</a:t>
            </a:r>
          </a:p>
        </p:txBody>
      </p:sp>
    </p:spTree>
    <p:extLst>
      <p:ext uri="{BB962C8B-B14F-4D97-AF65-F5344CB8AC3E}">
        <p14:creationId xmlns:p14="http://schemas.microsoft.com/office/powerpoint/2010/main" val="377603951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199" y="1825625"/>
            <a:ext cx="10515599" cy="4351338"/>
          </a:xfrm>
        </p:spPr>
        <p:txBody>
          <a:bodyPr>
            <a:normAutofit/>
          </a:bodyPr>
          <a:lstStyle/>
          <a:p>
            <a:pPr marL="0" indent="0">
              <a:spcBef>
                <a:spcPts val="500"/>
              </a:spcBef>
              <a:buNone/>
            </a:pPr>
            <a:r>
              <a:rPr lang="en-US" sz="2000" b="1" dirty="0">
                <a:latin typeface="Arial" panose="020B0604020202020204" pitchFamily="34" charset="0"/>
                <a:cs typeface="Arial" panose="020B0604020202020204" pitchFamily="34" charset="0"/>
              </a:rPr>
              <a:t>Several essential DevOps practices can lead to cost savings in Azure, including:</a:t>
            </a:r>
          </a:p>
          <a:p>
            <a:pPr lvl="1"/>
            <a:r>
              <a:rPr lang="en-US" sz="2000" dirty="0">
                <a:latin typeface="Arial" panose="020B0604020202020204" pitchFamily="34" charset="0"/>
                <a:cs typeface="Arial" panose="020B0604020202020204" pitchFamily="34" charset="0"/>
              </a:rPr>
              <a:t>Automated Provisioning</a:t>
            </a:r>
          </a:p>
          <a:p>
            <a:pPr lvl="1"/>
            <a:r>
              <a:rPr lang="en-US" sz="2000" dirty="0">
                <a:latin typeface="Arial" panose="020B0604020202020204" pitchFamily="34" charset="0"/>
                <a:cs typeface="Arial" panose="020B0604020202020204" pitchFamily="34" charset="0"/>
              </a:rPr>
              <a:t>Continuous Monitoring</a:t>
            </a:r>
          </a:p>
          <a:p>
            <a:pPr lvl="1"/>
            <a:r>
              <a:rPr lang="en-US" sz="2000" dirty="0">
                <a:latin typeface="Arial" panose="020B0604020202020204" pitchFamily="34" charset="0"/>
                <a:cs typeface="Arial" panose="020B0604020202020204" pitchFamily="34" charset="0"/>
              </a:rPr>
              <a:t>Continuous Integration and Continuous Deployment (CI/CD)</a:t>
            </a:r>
          </a:p>
          <a:p>
            <a:pPr lvl="1"/>
            <a:r>
              <a:rPr lang="en-US" sz="2000" dirty="0">
                <a:latin typeface="Arial" panose="020B0604020202020204" pitchFamily="34" charset="0"/>
                <a:cs typeface="Arial" panose="020B0604020202020204" pitchFamily="34" charset="0"/>
              </a:rPr>
              <a:t>Infrastructure as Code (</a:t>
            </a:r>
            <a:r>
              <a:rPr lang="en-US" sz="2000" dirty="0" err="1">
                <a:latin typeface="Arial" panose="020B0604020202020204" pitchFamily="34" charset="0"/>
                <a:cs typeface="Arial" panose="020B0604020202020204" pitchFamily="34" charset="0"/>
              </a:rPr>
              <a:t>IaC</a:t>
            </a:r>
            <a:r>
              <a:rPr lang="en-US" sz="2000" dirty="0">
                <a:latin typeface="Arial" panose="020B0604020202020204" pitchFamily="34" charset="0"/>
                <a:cs typeface="Arial" panose="020B0604020202020204" pitchFamily="34" charset="0"/>
              </a:rPr>
              <a:t>)</a:t>
            </a:r>
          </a:p>
          <a:p>
            <a:pPr lvl="1"/>
            <a:r>
              <a:rPr lang="en-US" sz="2000" dirty="0">
                <a:latin typeface="Arial" panose="020B0604020202020204" pitchFamily="34" charset="0"/>
                <a:cs typeface="Arial" panose="020B0604020202020204" pitchFamily="34" charset="0"/>
              </a:rPr>
              <a:t>Automated Testing</a:t>
            </a:r>
          </a:p>
          <a:p>
            <a:pPr lvl="1"/>
            <a:r>
              <a:rPr lang="en-US" sz="2000" dirty="0">
                <a:latin typeface="Arial" panose="020B0604020202020204" pitchFamily="34" charset="0"/>
                <a:cs typeface="Arial" panose="020B0604020202020204" pitchFamily="34" charset="0"/>
              </a:rPr>
              <a:t>Right-Sizing</a:t>
            </a:r>
          </a:p>
          <a:p>
            <a:pPr marL="0" indent="0">
              <a:spcBef>
                <a:spcPts val="500"/>
              </a:spcBef>
              <a:buNone/>
            </a:pPr>
            <a:r>
              <a:rPr lang="en-US" sz="2000" b="1" i="1" dirty="0">
                <a:latin typeface="Arial" panose="020B0604020202020204" pitchFamily="34" charset="0"/>
                <a:cs typeface="Arial" panose="020B0604020202020204" pitchFamily="34" charset="0"/>
              </a:rPr>
              <a:t>Incorporating essential DevOps practices, such as automated provisioning, continuous monitoring, CI/CD, Infrastructure as Code (</a:t>
            </a:r>
            <a:r>
              <a:rPr lang="en-US" sz="2000" b="1" i="1" dirty="0" err="1">
                <a:latin typeface="Arial" panose="020B0604020202020204" pitchFamily="34" charset="0"/>
                <a:cs typeface="Arial" panose="020B0604020202020204" pitchFamily="34" charset="0"/>
              </a:rPr>
              <a:t>IaC</a:t>
            </a:r>
            <a:r>
              <a:rPr lang="en-US" sz="2000" b="1" i="1" dirty="0">
                <a:latin typeface="Arial" panose="020B0604020202020204" pitchFamily="34" charset="0"/>
                <a:cs typeface="Arial" panose="020B0604020202020204" pitchFamily="34" charset="0"/>
              </a:rPr>
              <a:t>), automated testing, and right-sizing, can lead to cost savings in Azure by improving the efficiency and automation of the development and operations processes.</a:t>
            </a:r>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DevOps Effects on Cost Savings</a:t>
            </a:r>
          </a:p>
        </p:txBody>
      </p:sp>
    </p:spTree>
    <p:extLst>
      <p:ext uri="{BB962C8B-B14F-4D97-AF65-F5344CB8AC3E}">
        <p14:creationId xmlns:p14="http://schemas.microsoft.com/office/powerpoint/2010/main" val="292607411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199" y="1825625"/>
            <a:ext cx="10515599" cy="4351338"/>
          </a:xfrm>
        </p:spPr>
        <p:txBody>
          <a:bodyPr>
            <a:normAutofit/>
          </a:bodyPr>
          <a:lstStyle/>
          <a:p>
            <a:pPr marL="0" indent="0">
              <a:spcBef>
                <a:spcPts val="500"/>
              </a:spcBef>
              <a:buNone/>
            </a:pPr>
            <a:r>
              <a:rPr lang="en-US" sz="2000" b="1" dirty="0">
                <a:latin typeface="Arial" panose="020B0604020202020204" pitchFamily="34" charset="0"/>
                <a:cs typeface="Arial" panose="020B0604020202020204" pitchFamily="34" charset="0"/>
              </a:rPr>
              <a:t>Several key Azure Automation features can lead to cost savings, including:</a:t>
            </a:r>
          </a:p>
          <a:p>
            <a:pPr lvl="1"/>
            <a:r>
              <a:rPr lang="en-US" sz="2000" dirty="0">
                <a:latin typeface="Arial" panose="020B0604020202020204" pitchFamily="34" charset="0"/>
                <a:cs typeface="Arial" panose="020B0604020202020204" pitchFamily="34" charset="0"/>
              </a:rPr>
              <a:t>Automated Resource Management</a:t>
            </a:r>
          </a:p>
          <a:p>
            <a:pPr lvl="1"/>
            <a:r>
              <a:rPr lang="en-US" sz="2000" dirty="0">
                <a:latin typeface="Arial" panose="020B0604020202020204" pitchFamily="34" charset="0"/>
                <a:cs typeface="Arial" panose="020B0604020202020204" pitchFamily="34" charset="0"/>
              </a:rPr>
              <a:t>Automated Workflow</a:t>
            </a:r>
          </a:p>
          <a:p>
            <a:pPr lvl="1"/>
            <a:r>
              <a:rPr lang="en-US" sz="2000" dirty="0">
                <a:latin typeface="Arial" panose="020B0604020202020204" pitchFamily="34" charset="0"/>
                <a:cs typeface="Arial" panose="020B0604020202020204" pitchFamily="34" charset="0"/>
              </a:rPr>
              <a:t>Improved Consistency</a:t>
            </a:r>
          </a:p>
          <a:p>
            <a:pPr lvl="1"/>
            <a:r>
              <a:rPr lang="en-US" sz="2000" dirty="0">
                <a:latin typeface="Arial" panose="020B0604020202020204" pitchFamily="34" charset="0"/>
                <a:cs typeface="Arial" panose="020B0604020202020204" pitchFamily="34" charset="0"/>
              </a:rPr>
              <a:t>Integration with Azure Monitoring</a:t>
            </a:r>
          </a:p>
          <a:p>
            <a:pPr lvl="1"/>
            <a:r>
              <a:rPr lang="en-US" sz="2000" dirty="0">
                <a:latin typeface="Arial" panose="020B0604020202020204" pitchFamily="34" charset="0"/>
                <a:cs typeface="Arial" panose="020B0604020202020204" pitchFamily="34" charset="0"/>
              </a:rPr>
              <a:t>Automated Reporting</a:t>
            </a:r>
          </a:p>
          <a:p>
            <a:pPr lvl="1"/>
            <a:r>
              <a:rPr lang="en-US" sz="2000" dirty="0">
                <a:latin typeface="Arial" panose="020B0604020202020204" pitchFamily="34" charset="0"/>
                <a:cs typeface="Arial" panose="020B0604020202020204" pitchFamily="34" charset="0"/>
              </a:rPr>
              <a:t>Automated Scaling</a:t>
            </a:r>
          </a:p>
          <a:p>
            <a:pPr marL="0" indent="0">
              <a:spcBef>
                <a:spcPts val="500"/>
              </a:spcBef>
              <a:buNone/>
            </a:pPr>
            <a:r>
              <a:rPr lang="en-US" sz="2000" b="1" i="1" dirty="0">
                <a:latin typeface="Arial" panose="020B0604020202020204" pitchFamily="34" charset="0"/>
                <a:cs typeface="Arial" panose="020B0604020202020204" pitchFamily="34" charset="0"/>
              </a:rPr>
              <a:t>Azure Automation offers several key features that can lead to cost savings, and as a result, organizations can reduce manual errors, improve consistency and efficiency, and automate resource provisioning, scaling, and management by utilizing these features, leading to cost savings in Azure.</a:t>
            </a:r>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Azure Automation</a:t>
            </a:r>
          </a:p>
        </p:txBody>
      </p:sp>
    </p:spTree>
    <p:extLst>
      <p:ext uri="{BB962C8B-B14F-4D97-AF65-F5344CB8AC3E}">
        <p14:creationId xmlns:p14="http://schemas.microsoft.com/office/powerpoint/2010/main" val="337975359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199" y="1825625"/>
            <a:ext cx="10515599" cy="4351338"/>
          </a:xfrm>
        </p:spPr>
        <p:txBody>
          <a:bodyPr>
            <a:normAutofit/>
          </a:bodyPr>
          <a:lstStyle/>
          <a:p>
            <a:pPr marL="0" indent="0">
              <a:spcBef>
                <a:spcPts val="500"/>
              </a:spcBef>
              <a:buNone/>
            </a:pPr>
            <a:r>
              <a:rPr lang="en-US" sz="2000" b="1" dirty="0">
                <a:latin typeface="Arial" panose="020B0604020202020204" pitchFamily="34" charset="0"/>
                <a:cs typeface="Arial" panose="020B0604020202020204" pitchFamily="34" charset="0"/>
              </a:rPr>
              <a:t>Following best practices for cost optimization in Azure is vital for long-term cost savings for several reasons:</a:t>
            </a:r>
          </a:p>
          <a:p>
            <a:pPr lvl="1"/>
            <a:r>
              <a:rPr lang="en-US" sz="2000" dirty="0">
                <a:latin typeface="Arial" panose="020B0604020202020204" pitchFamily="34" charset="0"/>
                <a:cs typeface="Arial" panose="020B0604020202020204" pitchFamily="34" charset="0"/>
              </a:rPr>
              <a:t>Consistency</a:t>
            </a:r>
          </a:p>
          <a:p>
            <a:pPr lvl="1"/>
            <a:r>
              <a:rPr lang="en-US" sz="2000" dirty="0">
                <a:latin typeface="Arial" panose="020B0604020202020204" pitchFamily="34" charset="0"/>
                <a:cs typeface="Arial" panose="020B0604020202020204" pitchFamily="34" charset="0"/>
              </a:rPr>
              <a:t>Improved Resource Utilization</a:t>
            </a:r>
          </a:p>
          <a:p>
            <a:pPr lvl="1"/>
            <a:r>
              <a:rPr lang="en-US" sz="2000" dirty="0">
                <a:latin typeface="Arial" panose="020B0604020202020204" pitchFamily="34" charset="0"/>
                <a:cs typeface="Arial" panose="020B0604020202020204" pitchFamily="34" charset="0"/>
              </a:rPr>
              <a:t>Automated Processes</a:t>
            </a:r>
          </a:p>
          <a:p>
            <a:pPr lvl="1"/>
            <a:r>
              <a:rPr lang="en-US" sz="2000" dirty="0">
                <a:latin typeface="Arial" panose="020B0604020202020204" pitchFamily="34" charset="0"/>
                <a:cs typeface="Arial" panose="020B0604020202020204" pitchFamily="34" charset="0"/>
              </a:rPr>
              <a:t>Real-time Insights</a:t>
            </a:r>
          </a:p>
          <a:p>
            <a:pPr lvl="1"/>
            <a:r>
              <a:rPr lang="en-US" sz="2000" dirty="0">
                <a:latin typeface="Arial" panose="020B0604020202020204" pitchFamily="34" charset="0"/>
                <a:cs typeface="Arial" panose="020B0604020202020204" pitchFamily="34" charset="0"/>
              </a:rPr>
              <a:t>Improved Consistency</a:t>
            </a:r>
          </a:p>
          <a:p>
            <a:pPr lvl="1"/>
            <a:r>
              <a:rPr lang="en-US" sz="2000" dirty="0">
                <a:latin typeface="Arial" panose="020B0604020202020204" pitchFamily="34" charset="0"/>
                <a:cs typeface="Arial" panose="020B0604020202020204" pitchFamily="34" charset="0"/>
              </a:rPr>
              <a:t>Reduced Waste</a:t>
            </a:r>
          </a:p>
          <a:p>
            <a:pPr marL="0" indent="0">
              <a:spcBef>
                <a:spcPts val="500"/>
              </a:spcBef>
              <a:buNone/>
            </a:pPr>
            <a:r>
              <a:rPr lang="en-US" sz="2000" b="1" i="1" dirty="0">
                <a:latin typeface="Arial" panose="020B0604020202020204" pitchFamily="34" charset="0"/>
                <a:cs typeface="Arial" panose="020B0604020202020204" pitchFamily="34" charset="0"/>
              </a:rPr>
              <a:t>Following best practices for cost optimization in Azure is essential for long-term cost savings; by following these best practices, organizations can reduce waste, lower their Azure costs, and make informed decisions about resource utilization, leading to long-term cost savings.</a:t>
            </a:r>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Best Practices for Long-Term Success</a:t>
            </a:r>
          </a:p>
        </p:txBody>
      </p:sp>
    </p:spTree>
    <p:extLst>
      <p:ext uri="{BB962C8B-B14F-4D97-AF65-F5344CB8AC3E}">
        <p14:creationId xmlns:p14="http://schemas.microsoft.com/office/powerpoint/2010/main" val="389759605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199" y="1519706"/>
            <a:ext cx="10515599" cy="4855335"/>
          </a:xfrm>
        </p:spPr>
        <p:txBody>
          <a:bodyPr>
            <a:noAutofit/>
          </a:bodyPr>
          <a:lstStyle/>
          <a:p>
            <a:pPr marL="0" indent="0">
              <a:spcBef>
                <a:spcPts val="500"/>
              </a:spcBef>
              <a:buNone/>
            </a:pPr>
            <a:r>
              <a:rPr lang="en-US" sz="1600" b="1" dirty="0">
                <a:solidFill>
                  <a:srgbClr val="0E101A"/>
                </a:solidFill>
                <a:effectLst/>
                <a:latin typeface="Arial" panose="020B0604020202020204" pitchFamily="34" charset="0"/>
                <a:cs typeface="Arial" panose="020B0604020202020204" pitchFamily="34" charset="0"/>
              </a:rPr>
              <a:t>Cost optimization in Azure is critical to ensure that resources are used efficiently and that costs are controlled</a:t>
            </a:r>
            <a:r>
              <a:rPr lang="en-US" sz="1600" b="1" dirty="0">
                <a:solidFill>
                  <a:srgbClr val="0E101A"/>
                </a:solidFill>
                <a:latin typeface="Arial" panose="020B0604020202020204" pitchFamily="34" charset="0"/>
                <a:cs typeface="Arial" panose="020B0604020202020204" pitchFamily="34" charset="0"/>
              </a:rPr>
              <a:t> through the following</a:t>
            </a:r>
            <a:r>
              <a:rPr lang="en-US" sz="1600" b="1" dirty="0">
                <a:solidFill>
                  <a:srgbClr val="0E101A"/>
                </a:solidFill>
                <a:effectLst/>
                <a:latin typeface="Arial" panose="020B0604020202020204" pitchFamily="34" charset="0"/>
                <a:cs typeface="Arial" panose="020B0604020202020204" pitchFamily="34" charset="0"/>
              </a:rPr>
              <a:t>:</a:t>
            </a:r>
          </a:p>
          <a:p>
            <a:pPr lvl="1"/>
            <a:r>
              <a:rPr lang="en-US" sz="1600" dirty="0">
                <a:solidFill>
                  <a:srgbClr val="0E101A"/>
                </a:solidFill>
                <a:effectLst/>
                <a:latin typeface="Arial" panose="020B0604020202020204" pitchFamily="34" charset="0"/>
                <a:cs typeface="Arial" panose="020B0604020202020204" pitchFamily="34" charset="0"/>
              </a:rPr>
              <a:t>By lowering costs, organizations can reduce waste and ensure that resources are used efficiently.</a:t>
            </a:r>
          </a:p>
          <a:p>
            <a:pPr lvl="1"/>
            <a:r>
              <a:rPr lang="en-US" sz="1600" dirty="0">
                <a:solidFill>
                  <a:srgbClr val="0E101A"/>
                </a:solidFill>
                <a:effectLst/>
                <a:latin typeface="Arial" panose="020B0604020202020204" pitchFamily="34" charset="0"/>
                <a:cs typeface="Arial" panose="020B0604020202020204" pitchFamily="34" charset="0"/>
              </a:rPr>
              <a:t>Improved resource utilization can improve the utilization of their Azure resources, reducing waste and ensuring that resources are being used efficiently.</a:t>
            </a:r>
          </a:p>
          <a:p>
            <a:pPr lvl="1"/>
            <a:r>
              <a:rPr lang="en-US" sz="1600" dirty="0">
                <a:solidFill>
                  <a:srgbClr val="0E101A"/>
                </a:solidFill>
                <a:effectLst/>
                <a:latin typeface="Arial" panose="020B0604020202020204" pitchFamily="34" charset="0"/>
                <a:cs typeface="Arial" panose="020B0604020202020204" pitchFamily="34" charset="0"/>
              </a:rPr>
              <a:t>Increasing predictability allows organizations to improve the predictability of their costs, making it easier to plan and budget for Azure spend.</a:t>
            </a:r>
          </a:p>
          <a:p>
            <a:pPr lvl="1"/>
            <a:r>
              <a:rPr lang="en-US" sz="1600" dirty="0">
                <a:solidFill>
                  <a:srgbClr val="0E101A"/>
                </a:solidFill>
                <a:effectLst/>
                <a:latin typeface="Arial" panose="020B0604020202020204" pitchFamily="34" charset="0"/>
                <a:cs typeface="Arial" panose="020B0604020202020204" pitchFamily="34" charset="0"/>
              </a:rPr>
              <a:t>Improved resource consistency of resource provisioning, scaling, and management, reducing manual errors and lowering soft costs.</a:t>
            </a:r>
          </a:p>
          <a:p>
            <a:pPr lvl="1"/>
            <a:r>
              <a:rPr lang="en-US" sz="1600" dirty="0">
                <a:solidFill>
                  <a:srgbClr val="0E101A"/>
                </a:solidFill>
                <a:effectLst/>
                <a:latin typeface="Arial" panose="020B0604020202020204" pitchFamily="34" charset="0"/>
                <a:cs typeface="Arial" panose="020B0604020202020204" pitchFamily="34" charset="0"/>
              </a:rPr>
              <a:t>Use Real-time insights to identify opportunities for cost savings and make informed decisions about resource utilization.</a:t>
            </a:r>
          </a:p>
          <a:p>
            <a:pPr lvl="1"/>
            <a:r>
              <a:rPr lang="en-US" sz="1600" dirty="0">
                <a:solidFill>
                  <a:srgbClr val="0E101A"/>
                </a:solidFill>
                <a:effectLst/>
                <a:latin typeface="Arial" panose="020B0604020202020204" pitchFamily="34" charset="0"/>
                <a:cs typeface="Arial" panose="020B0604020202020204" pitchFamily="34" charset="0"/>
              </a:rPr>
              <a:t>Automate manual, repetitive, and time-consuming tasks, reducing the time and effort required to perform these tasks and improving efficiency.</a:t>
            </a:r>
          </a:p>
          <a:p>
            <a:pPr lvl="1"/>
            <a:r>
              <a:rPr lang="en-US" sz="1600" dirty="0">
                <a:solidFill>
                  <a:srgbClr val="0E101A"/>
                </a:solidFill>
                <a:effectLst/>
                <a:latin typeface="Arial" panose="020B0604020202020204" pitchFamily="34" charset="0"/>
                <a:cs typeface="Arial" panose="020B0604020202020204" pitchFamily="34" charset="0"/>
              </a:rPr>
              <a:t>Reduced waste can minimize waste and optimize resource utilization, leading to cost savings.</a:t>
            </a:r>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6"/>
            <a:ext cx="10515600" cy="1038672"/>
          </a:xfrm>
        </p:spPr>
        <p:txBody>
          <a:bodyPr>
            <a:normAutofit/>
          </a:bodyPr>
          <a:lstStyle/>
          <a:p>
            <a:r>
              <a:rPr lang="en-US" sz="4000" b="1" dirty="0">
                <a:latin typeface="Arial" panose="020B0604020202020204" pitchFamily="34" charset="0"/>
                <a:cs typeface="Arial" panose="020B0604020202020204" pitchFamily="34" charset="0"/>
              </a:rPr>
              <a:t>Wrapping Things Up</a:t>
            </a:r>
          </a:p>
        </p:txBody>
      </p:sp>
    </p:spTree>
    <p:extLst>
      <p:ext uri="{BB962C8B-B14F-4D97-AF65-F5344CB8AC3E}">
        <p14:creationId xmlns:p14="http://schemas.microsoft.com/office/powerpoint/2010/main" val="7115006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About Greg Leonardo</a:t>
            </a:r>
          </a:p>
        </p:txBody>
      </p:sp>
      <p:sp>
        <p:nvSpPr>
          <p:cNvPr id="10" name="Content Placeholder 9"/>
          <p:cNvSpPr>
            <a:spLocks noGrp="1"/>
          </p:cNvSpPr>
          <p:nvPr>
            <p:ph idx="1"/>
          </p:nvPr>
        </p:nvSpPr>
        <p:spPr>
          <a:xfrm>
            <a:off x="838200" y="1690455"/>
            <a:ext cx="10515600" cy="4351338"/>
          </a:xfrm>
        </p:spPr>
        <p:txBody>
          <a:bodyPr>
            <a:normAutofit/>
          </a:bodyPr>
          <a:lstStyle/>
          <a:p>
            <a:pPr>
              <a:spcBef>
                <a:spcPts val="500"/>
              </a:spcBef>
            </a:pPr>
            <a:r>
              <a:rPr lang="en-US" sz="2000" dirty="0">
                <a:solidFill>
                  <a:schemeClr val="tx2"/>
                </a:solidFill>
                <a:latin typeface="Arial" panose="020B0604020202020204" pitchFamily="34" charset="0"/>
                <a:cs typeface="Arial" panose="020B0604020202020204" pitchFamily="34" charset="0"/>
              </a:rPr>
              <a:t>Public Cloud Architect at AT&amp;T and Founder of Webonology</a:t>
            </a:r>
          </a:p>
          <a:p>
            <a:pPr>
              <a:spcBef>
                <a:spcPts val="500"/>
              </a:spcBef>
            </a:pPr>
            <a:r>
              <a:rPr lang="en-US" sz="2000" dirty="0">
                <a:solidFill>
                  <a:schemeClr val="tx2"/>
                </a:solidFill>
                <a:latin typeface="Arial" panose="020B0604020202020204" pitchFamily="34" charset="0"/>
                <a:cs typeface="Arial" panose="020B0604020202020204" pitchFamily="34" charset="0"/>
              </a:rPr>
              <a:t>I have been working in many facets of the IT industry since my time in the military</a:t>
            </a:r>
          </a:p>
          <a:p>
            <a:pPr>
              <a:spcBef>
                <a:spcPts val="500"/>
              </a:spcBef>
            </a:pPr>
            <a:r>
              <a:rPr lang="en-US" sz="2000" dirty="0">
                <a:solidFill>
                  <a:schemeClr val="tx2"/>
                </a:solidFill>
                <a:latin typeface="Arial" panose="020B0604020202020204" pitchFamily="34" charset="0"/>
                <a:cs typeface="Arial" panose="020B0604020202020204" pitchFamily="34" charset="0"/>
              </a:rPr>
              <a:t>I'm a father, veteran, developer, teacher, speaker, and early adopter</a:t>
            </a:r>
          </a:p>
          <a:p>
            <a:pPr>
              <a:spcBef>
                <a:spcPts val="500"/>
              </a:spcBef>
            </a:pPr>
            <a:r>
              <a:rPr lang="en-US" sz="2000" dirty="0">
                <a:solidFill>
                  <a:schemeClr val="tx2"/>
                </a:solidFill>
                <a:latin typeface="Arial" panose="020B0604020202020204" pitchFamily="34" charset="0"/>
                <a:cs typeface="Arial" panose="020B0604020202020204" pitchFamily="34" charset="0"/>
              </a:rPr>
              <a:t>I am an Azure MVP, Certified Azure Solution Architect, and Certified Microsoft trainer</a:t>
            </a:r>
          </a:p>
          <a:p>
            <a:pPr>
              <a:spcBef>
                <a:spcPts val="500"/>
              </a:spcBef>
            </a:pPr>
            <a:r>
              <a:rPr lang="en-US" sz="2000" dirty="0">
                <a:solidFill>
                  <a:schemeClr val="tx2"/>
                </a:solidFill>
                <a:latin typeface="Arial" panose="020B0604020202020204" pitchFamily="34" charset="0"/>
                <a:cs typeface="Arial" panose="020B0604020202020204" pitchFamily="34" charset="0"/>
              </a:rPr>
              <a:t>Co-Authored two Architectural Guideline books for Microsoft and wrote one on Building Solutions in Azure. </a:t>
            </a:r>
          </a:p>
          <a:p>
            <a:pPr>
              <a:spcBef>
                <a:spcPts val="500"/>
              </a:spcBef>
            </a:pPr>
            <a:r>
              <a:rPr lang="en-US" sz="2000" dirty="0">
                <a:solidFill>
                  <a:schemeClr val="tx2"/>
                </a:solidFill>
                <a:latin typeface="Arial" panose="020B0604020202020204" pitchFamily="34" charset="0"/>
                <a:cs typeface="Arial" panose="020B0604020202020204" pitchFamily="34" charset="0"/>
              </a:rPr>
              <a:t>I’m president of TampaDev, a non-profit that runs #TampaCC</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400" y="241319"/>
            <a:ext cx="2740217" cy="1120310"/>
          </a:xfrm>
          <a:prstGeom prst="rect">
            <a:avLst/>
          </a:prstGeom>
        </p:spPr>
      </p:pic>
      <p:pic>
        <p:nvPicPr>
          <p:cNvPr id="3" name="Picture 2">
            <a:extLst>
              <a:ext uri="{FF2B5EF4-FFF2-40B4-BE49-F238E27FC236}">
                <a16:creationId xmlns:a16="http://schemas.microsoft.com/office/drawing/2014/main" id="{31903C68-B3EF-48A5-B96C-5B614AA77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1093" y="4264648"/>
            <a:ext cx="1403659" cy="1403659"/>
          </a:xfrm>
          <a:prstGeom prst="rect">
            <a:avLst/>
          </a:prstGeom>
        </p:spPr>
      </p:pic>
      <p:pic>
        <p:nvPicPr>
          <p:cNvPr id="1026" name="Picture 2" descr="Microsoft Certified Trainer 2022-2023">
            <a:extLst>
              <a:ext uri="{FF2B5EF4-FFF2-40B4-BE49-F238E27FC236}">
                <a16:creationId xmlns:a16="http://schemas.microsoft.com/office/drawing/2014/main" id="{60E7F6B8-3F41-1424-6660-B5BA769751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9264" y="4264648"/>
            <a:ext cx="1403658" cy="140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84256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341376" y="268224"/>
            <a:ext cx="11631167" cy="6106817"/>
          </a:xfrm>
        </p:spPr>
        <p:txBody>
          <a:bodyPr>
            <a:noAutofit/>
          </a:bodyPr>
          <a:lstStyle/>
          <a:p>
            <a:pPr marL="0" indent="0" algn="ctr">
              <a:spcBef>
                <a:spcPts val="500"/>
              </a:spcBef>
              <a:buNone/>
            </a:pPr>
            <a:endParaRPr lang="en-US" sz="6000" b="1" dirty="0">
              <a:solidFill>
                <a:srgbClr val="0E101A"/>
              </a:solidFill>
              <a:effectLst/>
              <a:latin typeface="Arial" panose="020B0604020202020204" pitchFamily="34" charset="0"/>
              <a:cs typeface="Arial" panose="020B0604020202020204" pitchFamily="34" charset="0"/>
            </a:endParaRPr>
          </a:p>
          <a:p>
            <a:pPr marL="0" indent="0" algn="ctr">
              <a:spcBef>
                <a:spcPts val="500"/>
              </a:spcBef>
              <a:buNone/>
            </a:pPr>
            <a:endParaRPr lang="en-US" sz="6000" b="1" dirty="0">
              <a:solidFill>
                <a:srgbClr val="0E101A"/>
              </a:solidFill>
              <a:latin typeface="Arial" panose="020B0604020202020204" pitchFamily="34" charset="0"/>
              <a:cs typeface="Arial" panose="020B0604020202020204" pitchFamily="34" charset="0"/>
            </a:endParaRPr>
          </a:p>
          <a:p>
            <a:pPr marL="0" indent="0" algn="ctr">
              <a:spcBef>
                <a:spcPts val="500"/>
              </a:spcBef>
              <a:buNone/>
            </a:pPr>
            <a:endParaRPr lang="en-US" sz="6000" b="1" dirty="0">
              <a:solidFill>
                <a:srgbClr val="0E101A"/>
              </a:solidFill>
              <a:effectLst/>
              <a:latin typeface="Arial" panose="020B0604020202020204" pitchFamily="34" charset="0"/>
              <a:cs typeface="Arial" panose="020B0604020202020204" pitchFamily="34" charset="0"/>
            </a:endParaRPr>
          </a:p>
          <a:p>
            <a:pPr marL="0" indent="0" algn="ctr">
              <a:spcBef>
                <a:spcPts val="500"/>
              </a:spcBef>
              <a:buNone/>
            </a:pPr>
            <a:r>
              <a:rPr lang="en-US" sz="6000" b="1" dirty="0">
                <a:solidFill>
                  <a:srgbClr val="0E101A"/>
                </a:solidFill>
                <a:effectLst/>
                <a:latin typeface="Arial" panose="020B0604020202020204" pitchFamily="34" charset="0"/>
                <a:cs typeface="Arial" panose="020B0604020202020204" pitchFamily="34" charset="0"/>
              </a:rPr>
              <a:t>Q&amp;A</a:t>
            </a:r>
            <a:endParaRPr lang="en-US" sz="6000" b="1" i="1" dirty="0">
              <a:solidFill>
                <a:srgbClr val="0E101A"/>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995301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BA26D-66FB-4EF4-8439-AF35AE573264}"/>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Some Quick Rules</a:t>
            </a:r>
          </a:p>
        </p:txBody>
      </p:sp>
      <p:sp>
        <p:nvSpPr>
          <p:cNvPr id="3" name="Content Placeholder 2">
            <a:extLst>
              <a:ext uri="{FF2B5EF4-FFF2-40B4-BE49-F238E27FC236}">
                <a16:creationId xmlns:a16="http://schemas.microsoft.com/office/drawing/2014/main" id="{BB266259-80FA-4D7C-AEB0-92F8A0EFADB7}"/>
              </a:ext>
            </a:extLst>
          </p:cNvPr>
          <p:cNvSpPr>
            <a:spLocks noGrp="1"/>
          </p:cNvSpPr>
          <p:nvPr>
            <p:ph idx="1"/>
          </p:nvPr>
        </p:nvSpPr>
        <p:spPr/>
        <p:txBody>
          <a:bodyPr/>
          <a:lstStyle/>
          <a:p>
            <a:pPr>
              <a:spcBef>
                <a:spcPts val="500"/>
              </a:spcBef>
            </a:pPr>
            <a:r>
              <a:rPr lang="en-US" sz="2000" dirty="0">
                <a:latin typeface="Arial" panose="020B0604020202020204" pitchFamily="34" charset="0"/>
                <a:cs typeface="Arial" panose="020B0604020202020204" pitchFamily="34" charset="0"/>
              </a:rPr>
              <a:t>If you aren’t asking a question, please be respectful of those around you</a:t>
            </a:r>
          </a:p>
          <a:p>
            <a:pPr>
              <a:spcBef>
                <a:spcPts val="500"/>
              </a:spcBef>
            </a:pPr>
            <a:r>
              <a:rPr lang="en-US" sz="2000" dirty="0">
                <a:latin typeface="Arial" panose="020B0604020202020204" pitchFamily="34" charset="0"/>
                <a:cs typeface="Arial" panose="020B0604020202020204" pitchFamily="34" charset="0"/>
              </a:rPr>
              <a:t>Please raised hand for clarification questions.</a:t>
            </a:r>
          </a:p>
          <a:p>
            <a:pPr>
              <a:spcBef>
                <a:spcPts val="500"/>
              </a:spcBef>
            </a:pPr>
            <a:r>
              <a:rPr lang="en-US" sz="2000" dirty="0">
                <a:latin typeface="Arial" panose="020B0604020202020204" pitchFamily="34" charset="0"/>
                <a:cs typeface="Arial" panose="020B0604020202020204" pitchFamily="34" charset="0"/>
              </a:rPr>
              <a:t>Overall, be respectful to your presenter and fellow attendees</a:t>
            </a:r>
          </a:p>
          <a:p>
            <a:pPr>
              <a:spcBef>
                <a:spcPts val="500"/>
              </a:spcBef>
            </a:pPr>
            <a:r>
              <a:rPr lang="en-US" sz="2000" dirty="0">
                <a:latin typeface="Arial" panose="020B0604020202020204" pitchFamily="34" charset="0"/>
                <a:cs typeface="Arial" panose="020B0604020202020204" pitchFamily="34" charset="0"/>
              </a:rPr>
              <a:t>But most of all </a:t>
            </a:r>
            <a:r>
              <a:rPr lang="en-US" sz="2000" b="1" i="1" dirty="0">
                <a:latin typeface="Arial" panose="020B0604020202020204" pitchFamily="34" charset="0"/>
                <a:cs typeface="Arial" panose="020B0604020202020204" pitchFamily="34" charset="0"/>
              </a:rPr>
              <a:t>Let’s have fun</a:t>
            </a:r>
          </a:p>
        </p:txBody>
      </p:sp>
    </p:spTree>
    <p:extLst>
      <p:ext uri="{BB962C8B-B14F-4D97-AF65-F5344CB8AC3E}">
        <p14:creationId xmlns:p14="http://schemas.microsoft.com/office/powerpoint/2010/main" val="350408289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200" y="1825625"/>
            <a:ext cx="5257800" cy="4351338"/>
          </a:xfrm>
        </p:spPr>
        <p:txBody>
          <a:bodyPr>
            <a:normAutofit/>
          </a:bodyPr>
          <a:lstStyle/>
          <a:p>
            <a:pPr>
              <a:spcBef>
                <a:spcPts val="500"/>
              </a:spcBef>
            </a:pPr>
            <a:r>
              <a:rPr lang="en-US" sz="2000" dirty="0">
                <a:latin typeface="Arial" panose="020B0604020202020204" pitchFamily="34" charset="0"/>
                <a:cs typeface="Arial" panose="020B0604020202020204" pitchFamily="34" charset="0"/>
              </a:rPr>
              <a:t>Cost Optimization and why it is important</a:t>
            </a:r>
          </a:p>
          <a:p>
            <a:pPr>
              <a:spcBef>
                <a:spcPts val="500"/>
              </a:spcBef>
            </a:pPr>
            <a:r>
              <a:rPr lang="en-US" sz="2000" dirty="0">
                <a:latin typeface="Arial" panose="020B0604020202020204" pitchFamily="34" charset="0"/>
                <a:cs typeface="Arial" panose="020B0604020202020204" pitchFamily="34" charset="0"/>
              </a:rPr>
              <a:t>Review key cost components</a:t>
            </a:r>
          </a:p>
          <a:p>
            <a:pPr>
              <a:spcBef>
                <a:spcPts val="500"/>
              </a:spcBef>
            </a:pPr>
            <a:r>
              <a:rPr lang="en-US" sz="2000" dirty="0">
                <a:latin typeface="Arial" panose="020B0604020202020204" pitchFamily="34" charset="0"/>
                <a:cs typeface="Arial" panose="020B0604020202020204" pitchFamily="34" charset="0"/>
              </a:rPr>
              <a:t>Discuss Cost Management and Billing tools</a:t>
            </a:r>
          </a:p>
          <a:p>
            <a:pPr>
              <a:spcBef>
                <a:spcPts val="500"/>
              </a:spcBef>
            </a:pPr>
            <a:r>
              <a:rPr lang="en-US" sz="2000" dirty="0">
                <a:latin typeface="Arial" panose="020B0604020202020204" pitchFamily="34" charset="0"/>
                <a:cs typeface="Arial" panose="020B0604020202020204" pitchFamily="34" charset="0"/>
              </a:rPr>
              <a:t>Discuss the importance of right-sizing environments</a:t>
            </a:r>
          </a:p>
          <a:p>
            <a:pPr>
              <a:spcBef>
                <a:spcPts val="500"/>
              </a:spcBef>
            </a:pPr>
            <a:r>
              <a:rPr lang="en-US" sz="2000" dirty="0">
                <a:latin typeface="Arial" panose="020B0604020202020204" pitchFamily="34" charset="0"/>
                <a:cs typeface="Arial" panose="020B0604020202020204" pitchFamily="34" charset="0"/>
              </a:rPr>
              <a:t>Discuss the importance of monitoring utilization</a:t>
            </a:r>
          </a:p>
          <a:p>
            <a:pPr>
              <a:spcBef>
                <a:spcPts val="500"/>
              </a:spcBef>
            </a:pPr>
            <a:r>
              <a:rPr lang="en-US" sz="2000" dirty="0">
                <a:latin typeface="Arial" panose="020B0604020202020204" pitchFamily="34" charset="0"/>
                <a:cs typeface="Arial" panose="020B0604020202020204" pitchFamily="34" charset="0"/>
              </a:rPr>
              <a:t>Can Reservations help?</a:t>
            </a:r>
          </a:p>
          <a:p>
            <a:pPr>
              <a:spcBef>
                <a:spcPts val="500"/>
              </a:spcBef>
            </a:pPr>
            <a:r>
              <a:rPr lang="en-US" sz="2000" dirty="0">
                <a:latin typeface="Arial" panose="020B0604020202020204" pitchFamily="34" charset="0"/>
                <a:cs typeface="Arial" panose="020B0604020202020204" pitchFamily="34" charset="0"/>
              </a:rPr>
              <a:t>Can you leverage Hybrid benefits?</a:t>
            </a:r>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Topics Will We Cover</a:t>
            </a:r>
          </a:p>
        </p:txBody>
      </p:sp>
      <p:sp>
        <p:nvSpPr>
          <p:cNvPr id="7" name="Content Placeholder 2">
            <a:extLst>
              <a:ext uri="{FF2B5EF4-FFF2-40B4-BE49-F238E27FC236}">
                <a16:creationId xmlns:a16="http://schemas.microsoft.com/office/drawing/2014/main" id="{0D702E55-CAB8-31ED-4BAD-1C4FDB01CA63}"/>
              </a:ext>
            </a:extLst>
          </p:cNvPr>
          <p:cNvSpPr txBox="1">
            <a:spLocks/>
          </p:cNvSpPr>
          <p:nvPr/>
        </p:nvSpPr>
        <p:spPr>
          <a:xfrm>
            <a:off x="6096000" y="1825625"/>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000" dirty="0">
                <a:latin typeface="Arial" panose="020B0604020202020204" pitchFamily="34" charset="0"/>
                <a:cs typeface="Arial" panose="020B0604020202020204" pitchFamily="34" charset="0"/>
              </a:rPr>
              <a:t>What does the cost analysis feature have to offer?</a:t>
            </a:r>
          </a:p>
          <a:p>
            <a:pPr>
              <a:spcBef>
                <a:spcPts val="500"/>
              </a:spcBef>
            </a:pPr>
            <a:r>
              <a:rPr lang="en-US" sz="2000" dirty="0">
                <a:latin typeface="Arial" panose="020B0604020202020204" pitchFamily="34" charset="0"/>
                <a:cs typeface="Arial" panose="020B0604020202020204" pitchFamily="34" charset="0"/>
              </a:rPr>
              <a:t>How to leverage Azure Advisor for cost optimization</a:t>
            </a:r>
          </a:p>
          <a:p>
            <a:pPr>
              <a:spcBef>
                <a:spcPts val="500"/>
              </a:spcBef>
            </a:pPr>
            <a:r>
              <a:rPr lang="en-US" sz="2000" dirty="0">
                <a:latin typeface="Arial" panose="020B0604020202020204" pitchFamily="34" charset="0"/>
                <a:cs typeface="Arial" panose="020B0604020202020204" pitchFamily="34" charset="0"/>
              </a:rPr>
              <a:t>Understanding storage cost implications</a:t>
            </a:r>
          </a:p>
          <a:p>
            <a:pPr>
              <a:spcBef>
                <a:spcPts val="500"/>
              </a:spcBef>
            </a:pPr>
            <a:r>
              <a:rPr lang="en-US" sz="2000" dirty="0">
                <a:latin typeface="Arial" panose="020B0604020202020204" pitchFamily="34" charset="0"/>
                <a:cs typeface="Arial" panose="020B0604020202020204" pitchFamily="34" charset="0"/>
              </a:rPr>
              <a:t>Understanding network cost implications</a:t>
            </a:r>
          </a:p>
          <a:p>
            <a:pPr>
              <a:spcBef>
                <a:spcPts val="500"/>
              </a:spcBef>
            </a:pPr>
            <a:r>
              <a:rPr lang="en-US" sz="2000" dirty="0">
                <a:latin typeface="Arial" panose="020B0604020202020204" pitchFamily="34" charset="0"/>
                <a:cs typeface="Arial" panose="020B0604020202020204" pitchFamily="34" charset="0"/>
              </a:rPr>
              <a:t>How can DevOps help?</a:t>
            </a:r>
          </a:p>
          <a:p>
            <a:pPr>
              <a:spcBef>
                <a:spcPts val="500"/>
              </a:spcBef>
            </a:pPr>
            <a:r>
              <a:rPr lang="en-US" sz="2000" dirty="0">
                <a:latin typeface="Arial" panose="020B0604020202020204" pitchFamily="34" charset="0"/>
                <a:cs typeface="Arial" panose="020B0604020202020204" pitchFamily="34" charset="0"/>
              </a:rPr>
              <a:t>How can Azure automation help?</a:t>
            </a:r>
          </a:p>
          <a:p>
            <a:pPr>
              <a:spcBef>
                <a:spcPts val="500"/>
              </a:spcBef>
            </a:pPr>
            <a:r>
              <a:rPr lang="en-US" sz="2000" dirty="0">
                <a:latin typeface="Arial" panose="020B0604020202020204" pitchFamily="34" charset="0"/>
                <a:cs typeface="Arial" panose="020B0604020202020204" pitchFamily="34" charset="0"/>
              </a:rPr>
              <a:t>Highlight Some Best Practices for long-term success</a:t>
            </a:r>
          </a:p>
        </p:txBody>
      </p:sp>
    </p:spTree>
    <p:extLst>
      <p:ext uri="{BB962C8B-B14F-4D97-AF65-F5344CB8AC3E}">
        <p14:creationId xmlns:p14="http://schemas.microsoft.com/office/powerpoint/2010/main" val="376592328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200" y="1825625"/>
            <a:ext cx="10515600" cy="4351338"/>
          </a:xfrm>
        </p:spPr>
        <p:txBody>
          <a:bodyPr>
            <a:normAutofit/>
          </a:bodyPr>
          <a:lstStyle/>
          <a:p>
            <a:pPr marL="0" indent="0">
              <a:spcBef>
                <a:spcPts val="500"/>
              </a:spcBef>
              <a:buNone/>
            </a:pPr>
            <a:r>
              <a:rPr lang="en-US" sz="2000" b="1" dirty="0">
                <a:latin typeface="Arial" panose="020B0604020202020204" pitchFamily="34" charset="0"/>
                <a:cs typeface="Arial" panose="020B0604020202020204" pitchFamily="34" charset="0"/>
              </a:rPr>
              <a:t>What does cost optimization provide:</a:t>
            </a:r>
          </a:p>
          <a:p>
            <a:pPr lvl="1"/>
            <a:r>
              <a:rPr lang="en-US" sz="2000" dirty="0">
                <a:latin typeface="Arial" panose="020B0604020202020204" pitchFamily="34" charset="0"/>
                <a:cs typeface="Arial" panose="020B0604020202020204" pitchFamily="34" charset="0"/>
              </a:rPr>
              <a:t>Financial Savings</a:t>
            </a:r>
          </a:p>
          <a:p>
            <a:pPr lvl="1"/>
            <a:r>
              <a:rPr lang="en-US" sz="2000" dirty="0">
                <a:latin typeface="Arial" panose="020B0604020202020204" pitchFamily="34" charset="0"/>
                <a:cs typeface="Arial" panose="020B0604020202020204" pitchFamily="34" charset="0"/>
              </a:rPr>
              <a:t>Increased Predictability</a:t>
            </a:r>
          </a:p>
          <a:p>
            <a:pPr lvl="1"/>
            <a:r>
              <a:rPr lang="en-US" sz="2000" dirty="0">
                <a:latin typeface="Arial" panose="020B0604020202020204" pitchFamily="34" charset="0"/>
                <a:cs typeface="Arial" panose="020B0604020202020204" pitchFamily="34" charset="0"/>
              </a:rPr>
              <a:t>Improved Resource</a:t>
            </a:r>
          </a:p>
          <a:p>
            <a:pPr lvl="1"/>
            <a:r>
              <a:rPr lang="en-US" sz="2000" dirty="0">
                <a:latin typeface="Arial" panose="020B0604020202020204" pitchFamily="34" charset="0"/>
                <a:cs typeface="Arial" panose="020B0604020202020204" pitchFamily="34" charset="0"/>
              </a:rPr>
              <a:t>Better Cost Visibility</a:t>
            </a:r>
          </a:p>
          <a:p>
            <a:pPr marL="0" indent="0">
              <a:spcBef>
                <a:spcPts val="500"/>
              </a:spcBef>
              <a:buNone/>
            </a:pPr>
            <a:r>
              <a:rPr lang="en-US" sz="2000" b="1" dirty="0">
                <a:latin typeface="Arial" panose="020B0604020202020204" pitchFamily="34" charset="0"/>
                <a:cs typeface="Arial" panose="020B0604020202020204" pitchFamily="34" charset="0"/>
              </a:rPr>
              <a:t>Why should we pay attention?</a:t>
            </a:r>
          </a:p>
          <a:p>
            <a:pPr lvl="1"/>
            <a:r>
              <a:rPr lang="en-US" sz="2000" dirty="0">
                <a:latin typeface="Arial" panose="020B0604020202020204" pitchFamily="34" charset="0"/>
                <a:cs typeface="Arial" panose="020B0604020202020204" pitchFamily="34" charset="0"/>
              </a:rPr>
              <a:t>It is a pay-per-use or utility-based pricing model</a:t>
            </a:r>
          </a:p>
          <a:p>
            <a:pPr lvl="1"/>
            <a:r>
              <a:rPr lang="en-US" sz="2000" dirty="0">
                <a:latin typeface="Arial" panose="020B0604020202020204" pitchFamily="34" charset="0"/>
                <a:cs typeface="Arial" panose="020B0604020202020204" pitchFamily="34" charset="0"/>
              </a:rPr>
              <a:t>Provides unparalleled scalability</a:t>
            </a:r>
          </a:p>
          <a:p>
            <a:pPr lvl="1"/>
            <a:r>
              <a:rPr lang="en-US" sz="2000" dirty="0">
                <a:latin typeface="Arial" panose="020B0604020202020204" pitchFamily="34" charset="0"/>
                <a:cs typeface="Arial" panose="020B0604020202020204" pitchFamily="34" charset="0"/>
              </a:rPr>
              <a:t>Offers a considerable amount of resource type flexibility</a:t>
            </a:r>
          </a:p>
          <a:p>
            <a:pPr lvl="1"/>
            <a:r>
              <a:rPr lang="en-US" sz="2000" dirty="0">
                <a:latin typeface="Arial" panose="020B0604020202020204" pitchFamily="34" charset="0"/>
                <a:cs typeface="Arial" panose="020B0604020202020204" pitchFamily="34" charset="0"/>
              </a:rPr>
              <a:t>Your cost optimization need to be continuous process</a:t>
            </a:r>
          </a:p>
          <a:p>
            <a:pPr lvl="1"/>
            <a:r>
              <a:rPr lang="en-US" sz="2000" dirty="0">
                <a:latin typeface="Arial" panose="020B0604020202020204" pitchFamily="34" charset="0"/>
                <a:cs typeface="Arial" panose="020B0604020202020204" pitchFamily="34" charset="0"/>
              </a:rPr>
              <a:t>Building a better budget helps with business growth and scalability</a:t>
            </a:r>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Why is Cost Optimization Important?</a:t>
            </a:r>
          </a:p>
        </p:txBody>
      </p:sp>
    </p:spTree>
    <p:extLst>
      <p:ext uri="{BB962C8B-B14F-4D97-AF65-F5344CB8AC3E}">
        <p14:creationId xmlns:p14="http://schemas.microsoft.com/office/powerpoint/2010/main" val="187541109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200" y="1825625"/>
            <a:ext cx="10515600" cy="4351338"/>
          </a:xfrm>
        </p:spPr>
        <p:txBody>
          <a:bodyPr>
            <a:normAutofit/>
          </a:bodyPr>
          <a:lstStyle/>
          <a:p>
            <a:pPr marL="0" indent="0">
              <a:lnSpc>
                <a:spcPct val="100000"/>
              </a:lnSpc>
              <a:spcBef>
                <a:spcPts val="500"/>
              </a:spcBef>
              <a:buNone/>
            </a:pPr>
            <a:r>
              <a:rPr lang="en-US" sz="2000" b="1" i="0" dirty="0">
                <a:effectLst/>
                <a:latin typeface="Arial" panose="020B0604020202020204" pitchFamily="34" charset="0"/>
                <a:cs typeface="Arial" panose="020B0604020202020204" pitchFamily="34" charset="0"/>
              </a:rPr>
              <a:t>The key areas of cost in Azure include:</a:t>
            </a:r>
          </a:p>
          <a:p>
            <a:pPr lvl="1">
              <a:lnSpc>
                <a:spcPct val="100000"/>
              </a:lnSpc>
            </a:pPr>
            <a:r>
              <a:rPr lang="en-US" sz="2000" i="0" dirty="0">
                <a:effectLst/>
                <a:latin typeface="Arial" panose="020B0604020202020204" pitchFamily="34" charset="0"/>
                <a:cs typeface="Arial" panose="020B0604020202020204" pitchFamily="34" charset="0"/>
              </a:rPr>
              <a:t>Compute</a:t>
            </a:r>
          </a:p>
          <a:p>
            <a:pPr lvl="1">
              <a:lnSpc>
                <a:spcPct val="100000"/>
              </a:lnSpc>
            </a:pPr>
            <a:r>
              <a:rPr lang="en-US" sz="2000" i="0" dirty="0">
                <a:effectLst/>
                <a:latin typeface="Arial" panose="020B0604020202020204" pitchFamily="34" charset="0"/>
                <a:cs typeface="Arial" panose="020B0604020202020204" pitchFamily="34" charset="0"/>
              </a:rPr>
              <a:t>Storage</a:t>
            </a:r>
          </a:p>
          <a:p>
            <a:pPr lvl="1">
              <a:lnSpc>
                <a:spcPct val="100000"/>
              </a:lnSpc>
            </a:pPr>
            <a:r>
              <a:rPr lang="en-US" sz="2000" i="0" dirty="0">
                <a:effectLst/>
                <a:latin typeface="Arial" panose="020B0604020202020204" pitchFamily="34" charset="0"/>
                <a:cs typeface="Arial" panose="020B0604020202020204" pitchFamily="34" charset="0"/>
              </a:rPr>
              <a:t>Network</a:t>
            </a:r>
          </a:p>
          <a:p>
            <a:pPr lvl="1">
              <a:lnSpc>
                <a:spcPct val="100000"/>
              </a:lnSpc>
            </a:pPr>
            <a:r>
              <a:rPr lang="en-US" sz="2000" i="0" dirty="0">
                <a:effectLst/>
                <a:latin typeface="Arial" panose="020B0604020202020204" pitchFamily="34" charset="0"/>
                <a:cs typeface="Arial" panose="020B0604020202020204" pitchFamily="34" charset="0"/>
              </a:rPr>
              <a:t>Databases</a:t>
            </a:r>
          </a:p>
          <a:p>
            <a:pPr lvl="1">
              <a:lnSpc>
                <a:spcPct val="100000"/>
              </a:lnSpc>
            </a:pPr>
            <a:r>
              <a:rPr lang="en-US" sz="2000" i="0" dirty="0">
                <a:effectLst/>
                <a:latin typeface="Arial" panose="020B0604020202020204" pitchFamily="34" charset="0"/>
                <a:cs typeface="Arial" panose="020B0604020202020204" pitchFamily="34" charset="0"/>
              </a:rPr>
              <a:t>Application services</a:t>
            </a:r>
          </a:p>
          <a:p>
            <a:pPr lvl="1">
              <a:lnSpc>
                <a:spcPct val="100000"/>
              </a:lnSpc>
            </a:pPr>
            <a:r>
              <a:rPr lang="en-US" sz="2000" i="0" dirty="0">
                <a:effectLst/>
                <a:latin typeface="Arial" panose="020B0604020202020204" pitchFamily="34" charset="0"/>
                <a:cs typeface="Arial" panose="020B0604020202020204" pitchFamily="34" charset="0"/>
              </a:rPr>
              <a:t>Additional services</a:t>
            </a:r>
          </a:p>
          <a:p>
            <a:pPr lvl="1">
              <a:lnSpc>
                <a:spcPct val="100000"/>
              </a:lnSpc>
            </a:pPr>
            <a:r>
              <a:rPr lang="en-US" sz="2000" i="0" dirty="0">
                <a:effectLst/>
                <a:latin typeface="Arial" panose="020B0604020202020204" pitchFamily="34" charset="0"/>
                <a:cs typeface="Arial" panose="020B0604020202020204" pitchFamily="34" charset="0"/>
              </a:rPr>
              <a:t>Data transfer</a:t>
            </a:r>
            <a:endParaRPr lang="en-US" sz="2000" b="1" i="1" dirty="0">
              <a:effectLst/>
              <a:latin typeface="Arial" panose="020B0604020202020204" pitchFamily="34" charset="0"/>
              <a:cs typeface="Arial" panose="020B0604020202020204" pitchFamily="34" charset="0"/>
            </a:endParaRPr>
          </a:p>
          <a:p>
            <a:pPr marL="0" indent="0">
              <a:lnSpc>
                <a:spcPct val="100000"/>
              </a:lnSpc>
              <a:spcBef>
                <a:spcPts val="500"/>
              </a:spcBef>
              <a:buNone/>
            </a:pPr>
            <a:r>
              <a:rPr lang="en-US" sz="2000" b="1" i="1" dirty="0">
                <a:effectLst/>
                <a:latin typeface="Arial" panose="020B0604020202020204" pitchFamily="34" charset="0"/>
                <a:cs typeface="Arial" panose="020B0604020202020204" pitchFamily="34" charset="0"/>
              </a:rPr>
              <a:t>It is important for organizations to understand the cost implications of each area in order to optimize their overall cost. By focusing on these areas, organizations can make informed decisions about the resources they use and the services they subscribe to, leading to cost savings.</a:t>
            </a:r>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a:latin typeface="Arial" panose="020B0604020202020204" pitchFamily="34" charset="0"/>
                <a:cs typeface="Arial" panose="020B0604020202020204" pitchFamily="34" charset="0"/>
              </a:rPr>
              <a:t>Cost Components to Consider</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853675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200" y="1825625"/>
            <a:ext cx="10417936" cy="4351338"/>
          </a:xfrm>
        </p:spPr>
        <p:txBody>
          <a:bodyPr>
            <a:normAutofit/>
          </a:bodyPr>
          <a:lstStyle/>
          <a:p>
            <a:pPr marL="0" indent="0">
              <a:spcBef>
                <a:spcPts val="500"/>
              </a:spcBef>
              <a:buNone/>
            </a:pPr>
            <a:r>
              <a:rPr lang="en-US" sz="2000" b="1" dirty="0">
                <a:latin typeface="Arial" panose="020B0604020202020204" pitchFamily="34" charset="0"/>
                <a:cs typeface="Arial" panose="020B0604020202020204" pitchFamily="34" charset="0"/>
              </a:rPr>
              <a:t>Some of its key features of Azure Cost Management and Billing:</a:t>
            </a:r>
          </a:p>
          <a:p>
            <a:pPr lvl="1"/>
            <a:r>
              <a:rPr lang="en-US" sz="2000" dirty="0">
                <a:latin typeface="Arial" panose="020B0604020202020204" pitchFamily="34" charset="0"/>
                <a:cs typeface="Arial" panose="020B0604020202020204" pitchFamily="34" charset="0"/>
              </a:rPr>
              <a:t>Cost analysis</a:t>
            </a:r>
          </a:p>
          <a:p>
            <a:pPr lvl="1"/>
            <a:r>
              <a:rPr lang="en-US" sz="2000" dirty="0">
                <a:latin typeface="Arial" panose="020B0604020202020204" pitchFamily="34" charset="0"/>
                <a:cs typeface="Arial" panose="020B0604020202020204" pitchFamily="34" charset="0"/>
              </a:rPr>
              <a:t>Spending trends</a:t>
            </a:r>
          </a:p>
          <a:p>
            <a:pPr lvl="1"/>
            <a:r>
              <a:rPr lang="en-US" sz="2000" dirty="0">
                <a:latin typeface="Arial" panose="020B0604020202020204" pitchFamily="34" charset="0"/>
                <a:cs typeface="Arial" panose="020B0604020202020204" pitchFamily="34" charset="0"/>
              </a:rPr>
              <a:t>Usage and cost alerts</a:t>
            </a:r>
          </a:p>
          <a:p>
            <a:pPr lvl="1"/>
            <a:r>
              <a:rPr lang="en-US" sz="2000" dirty="0">
                <a:latin typeface="Arial" panose="020B0604020202020204" pitchFamily="34" charset="0"/>
                <a:cs typeface="Arial" panose="020B0604020202020204" pitchFamily="34" charset="0"/>
              </a:rPr>
              <a:t>Cost optimization recommendations</a:t>
            </a:r>
          </a:p>
          <a:p>
            <a:pPr lvl="1"/>
            <a:r>
              <a:rPr lang="en-US" sz="2000" dirty="0">
                <a:latin typeface="Arial" panose="020B0604020202020204" pitchFamily="34" charset="0"/>
                <a:cs typeface="Arial" panose="020B0604020202020204" pitchFamily="34" charset="0"/>
              </a:rPr>
              <a:t>Reservation optimization</a:t>
            </a:r>
          </a:p>
          <a:p>
            <a:pPr lvl="1"/>
            <a:r>
              <a:rPr lang="en-US" sz="2000" dirty="0">
                <a:latin typeface="Arial" panose="020B0604020202020204" pitchFamily="34" charset="0"/>
                <a:cs typeface="Arial" panose="020B0604020202020204" pitchFamily="34" charset="0"/>
              </a:rPr>
              <a:t>Cost forecasting</a:t>
            </a:r>
            <a:endParaRPr lang="en-US" sz="2000" b="1" i="1" dirty="0">
              <a:latin typeface="Arial" panose="020B0604020202020204" pitchFamily="34" charset="0"/>
              <a:cs typeface="Arial" panose="020B0604020202020204" pitchFamily="34" charset="0"/>
            </a:endParaRPr>
          </a:p>
          <a:p>
            <a:pPr marL="0" indent="0">
              <a:spcBef>
                <a:spcPts val="500"/>
              </a:spcBef>
              <a:buNone/>
            </a:pPr>
            <a:r>
              <a:rPr lang="en-US" sz="2000" b="1" i="1" dirty="0">
                <a:latin typeface="Arial" panose="020B0604020202020204" pitchFamily="34" charset="0"/>
                <a:cs typeface="Arial" panose="020B0604020202020204" pitchFamily="34" charset="0"/>
              </a:rPr>
              <a:t>With this, organizations can better understand their Azure costs, identify areas for cost optimization, and implement cost-saving measures. This can result in significant cost savings and improved cost management for Azure users.</a:t>
            </a:r>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Azure Cost Management and Billing</a:t>
            </a:r>
          </a:p>
        </p:txBody>
      </p:sp>
    </p:spTree>
    <p:extLst>
      <p:ext uri="{BB962C8B-B14F-4D97-AF65-F5344CB8AC3E}">
        <p14:creationId xmlns:p14="http://schemas.microsoft.com/office/powerpoint/2010/main" val="307270052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199" y="1825625"/>
            <a:ext cx="10515599" cy="4351338"/>
          </a:xfrm>
        </p:spPr>
        <p:txBody>
          <a:bodyPr>
            <a:normAutofit/>
          </a:bodyPr>
          <a:lstStyle/>
          <a:p>
            <a:pPr marL="0" indent="0">
              <a:spcBef>
                <a:spcPts val="500"/>
              </a:spcBef>
              <a:buNone/>
            </a:pPr>
            <a:r>
              <a:rPr lang="en-US" sz="2000" b="1" dirty="0">
                <a:latin typeface="Arial" panose="020B0604020202020204" pitchFamily="34" charset="0"/>
                <a:cs typeface="Arial" panose="020B0604020202020204" pitchFamily="34" charset="0"/>
              </a:rPr>
              <a:t>There are several methods to right-size Azure resources, including:</a:t>
            </a:r>
          </a:p>
          <a:p>
            <a:pPr lvl="1"/>
            <a:r>
              <a:rPr lang="en-US" sz="2000" dirty="0">
                <a:latin typeface="Arial" panose="020B0604020202020204" pitchFamily="34" charset="0"/>
                <a:cs typeface="Arial" panose="020B0604020202020204" pitchFamily="34" charset="0"/>
              </a:rPr>
              <a:t>Azure Monitor</a:t>
            </a:r>
          </a:p>
          <a:p>
            <a:pPr lvl="1"/>
            <a:r>
              <a:rPr lang="en-US" sz="2000" dirty="0">
                <a:latin typeface="Arial" panose="020B0604020202020204" pitchFamily="34" charset="0"/>
                <a:cs typeface="Arial" panose="020B0604020202020204" pitchFamily="34" charset="0"/>
              </a:rPr>
              <a:t>Azure Advisor</a:t>
            </a:r>
          </a:p>
          <a:p>
            <a:pPr lvl="1"/>
            <a:r>
              <a:rPr lang="en-US" sz="2000" dirty="0">
                <a:latin typeface="Arial" panose="020B0604020202020204" pitchFamily="34" charset="0"/>
                <a:cs typeface="Arial" panose="020B0604020202020204" pitchFamily="34" charset="0"/>
              </a:rPr>
              <a:t>Scripts and Automation</a:t>
            </a:r>
          </a:p>
          <a:p>
            <a:pPr lvl="1"/>
            <a:r>
              <a:rPr lang="en-US" sz="2000" dirty="0">
                <a:latin typeface="Arial" panose="020B0604020202020204" pitchFamily="34" charset="0"/>
                <a:cs typeface="Arial" panose="020B0604020202020204" pitchFamily="34" charset="0"/>
              </a:rPr>
              <a:t>Cost Analysis</a:t>
            </a:r>
          </a:p>
          <a:p>
            <a:pPr lvl="1"/>
            <a:r>
              <a:rPr lang="en-US" sz="2000" dirty="0">
                <a:latin typeface="Arial" panose="020B0604020202020204" pitchFamily="34" charset="0"/>
                <a:cs typeface="Arial" panose="020B0604020202020204" pitchFamily="34" charset="0"/>
              </a:rPr>
              <a:t>Historical Usage Data</a:t>
            </a:r>
          </a:p>
          <a:p>
            <a:pPr lvl="1"/>
            <a:r>
              <a:rPr lang="en-US" sz="2000" dirty="0">
                <a:latin typeface="Arial" panose="020B0604020202020204" pitchFamily="34" charset="0"/>
                <a:cs typeface="Arial" panose="020B0604020202020204" pitchFamily="34" charset="0"/>
              </a:rPr>
              <a:t>Capacity Planning</a:t>
            </a:r>
          </a:p>
          <a:p>
            <a:pPr marL="0" indent="0">
              <a:spcBef>
                <a:spcPts val="500"/>
              </a:spcBef>
              <a:buNone/>
            </a:pPr>
            <a:r>
              <a:rPr lang="en-US" sz="2000" b="1" i="1" dirty="0">
                <a:latin typeface="Arial" panose="020B0604020202020204" pitchFamily="34" charset="0"/>
                <a:cs typeface="Arial" panose="020B0604020202020204" pitchFamily="34" charset="0"/>
              </a:rPr>
              <a:t>These are some of the methods that organizations can use to right-size Azure resources. By using a combination of these methods, organizations can ensure that their resources are being used effectively and efficiently, reducing waste and achieving cost savings.</a:t>
            </a:r>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Importance of Right-Sizing</a:t>
            </a:r>
          </a:p>
        </p:txBody>
      </p:sp>
    </p:spTree>
    <p:extLst>
      <p:ext uri="{BB962C8B-B14F-4D97-AF65-F5344CB8AC3E}">
        <p14:creationId xmlns:p14="http://schemas.microsoft.com/office/powerpoint/2010/main" val="240672726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200" y="1825625"/>
            <a:ext cx="10515600" cy="4351338"/>
          </a:xfrm>
        </p:spPr>
        <p:txBody>
          <a:bodyPr>
            <a:normAutofit/>
          </a:bodyPr>
          <a:lstStyle/>
          <a:p>
            <a:pPr marL="0" indent="0">
              <a:spcBef>
                <a:spcPts val="500"/>
              </a:spcBef>
              <a:buNone/>
            </a:pPr>
            <a:r>
              <a:rPr lang="en-US" sz="2000" b="1" dirty="0">
                <a:latin typeface="Arial" panose="020B0604020202020204" pitchFamily="34" charset="0"/>
                <a:cs typeface="Arial" panose="020B0604020202020204" pitchFamily="34" charset="0"/>
              </a:rPr>
              <a:t>Organizations can follow these steps:</a:t>
            </a:r>
          </a:p>
          <a:p>
            <a:pPr lvl="1"/>
            <a:r>
              <a:rPr lang="en-US" sz="2000" dirty="0">
                <a:latin typeface="Arial" panose="020B0604020202020204" pitchFamily="34" charset="0"/>
                <a:cs typeface="Arial" panose="020B0604020202020204" pitchFamily="34" charset="0"/>
              </a:rPr>
              <a:t>Enable Metrics</a:t>
            </a:r>
          </a:p>
          <a:p>
            <a:pPr lvl="1"/>
            <a:r>
              <a:rPr lang="en-US" sz="2000" dirty="0">
                <a:latin typeface="Arial" panose="020B0604020202020204" pitchFamily="34" charset="0"/>
                <a:cs typeface="Arial" panose="020B0604020202020204" pitchFamily="34" charset="0"/>
              </a:rPr>
              <a:t>Set up Alerts</a:t>
            </a:r>
          </a:p>
          <a:p>
            <a:pPr lvl="1"/>
            <a:r>
              <a:rPr lang="en-US" sz="2000" dirty="0">
                <a:latin typeface="Arial" panose="020B0604020202020204" pitchFamily="34" charset="0"/>
                <a:cs typeface="Arial" panose="020B0604020202020204" pitchFamily="34" charset="0"/>
              </a:rPr>
              <a:t>View Metrics</a:t>
            </a:r>
          </a:p>
          <a:p>
            <a:pPr lvl="1"/>
            <a:r>
              <a:rPr lang="en-US" sz="2000" dirty="0">
                <a:latin typeface="Arial" panose="020B0604020202020204" pitchFamily="34" charset="0"/>
                <a:cs typeface="Arial" panose="020B0604020202020204" pitchFamily="34" charset="0"/>
              </a:rPr>
              <a:t>Identify Cost Opportunities</a:t>
            </a:r>
          </a:p>
          <a:p>
            <a:pPr lvl="1"/>
            <a:r>
              <a:rPr lang="en-US" sz="2000" dirty="0">
                <a:latin typeface="Arial" panose="020B0604020202020204" pitchFamily="34" charset="0"/>
                <a:cs typeface="Arial" panose="020B0604020202020204" pitchFamily="34" charset="0"/>
              </a:rPr>
              <a:t>Analyze Historical Data</a:t>
            </a:r>
          </a:p>
          <a:p>
            <a:pPr marL="0" indent="0">
              <a:spcBef>
                <a:spcPts val="500"/>
              </a:spcBef>
              <a:buNone/>
            </a:pPr>
            <a:r>
              <a:rPr lang="en-US" sz="2000" b="1" i="1" dirty="0">
                <a:latin typeface="Arial" panose="020B0604020202020204" pitchFamily="34" charset="0"/>
                <a:cs typeface="Arial" panose="020B0604020202020204" pitchFamily="34" charset="0"/>
              </a:rPr>
              <a:t>As you can see, Azure Monitor can track resource utilization, organizations can identify opportunities for cost savings, improve resource management, and prevent unexpected charges. Azure Monitor is an essential tool for cost optimization in Azure, providing real-time monitoring and insights into resource utilization.</a:t>
            </a:r>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Importance of Monitoring Utilization</a:t>
            </a:r>
          </a:p>
        </p:txBody>
      </p:sp>
    </p:spTree>
    <p:extLst>
      <p:ext uri="{BB962C8B-B14F-4D97-AF65-F5344CB8AC3E}">
        <p14:creationId xmlns:p14="http://schemas.microsoft.com/office/powerpoint/2010/main" val="2241180375"/>
      </p:ext>
    </p:extLst>
  </p:cSld>
  <p:clrMapOvr>
    <a:masterClrMapping/>
  </p:clrMapOvr>
  <p:transition spd="slow">
    <p:push dir="u"/>
  </p:transition>
</p:sld>
</file>

<file path=ppt/theme/theme1.xml><?xml version="1.0" encoding="utf-8"?>
<a:theme xmlns:a="http://schemas.openxmlformats.org/drawingml/2006/main" name="Webonology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bonology-Presentation" id="{C42F8AAC-A951-4230-9271-0AF7E7FD77DA}" vid="{AE69A1B9-F5B7-447F-8B1B-F79EB72DDD32}"/>
    </a:ext>
  </a:extLst>
</a:theme>
</file>

<file path=ppt/theme/theme2.xml><?xml version="1.0" encoding="utf-8"?>
<a:theme xmlns:a="http://schemas.openxmlformats.org/drawingml/2006/main" name="Webonology Titl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bonology-Presentation" id="{C42F8AAC-A951-4230-9271-0AF7E7FD77DA}" vid="{65E6E8CA-122F-4C2A-8971-64CC9A4ED29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8869</TotalTime>
  <Words>8425</Words>
  <Application>Microsoft Macintosh PowerPoint</Application>
  <PresentationFormat>Widescreen</PresentationFormat>
  <Paragraphs>409</Paragraphs>
  <Slides>20</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Symbol</vt:lpstr>
      <vt:lpstr>Webonology Theme</vt:lpstr>
      <vt:lpstr>Webonology Title Theme</vt:lpstr>
      <vt:lpstr>PowerPoint Presentation</vt:lpstr>
      <vt:lpstr>About Greg Leonardo</vt:lpstr>
      <vt:lpstr>Some Quick Rules</vt:lpstr>
      <vt:lpstr>Topics Will We Cover</vt:lpstr>
      <vt:lpstr>Why is Cost Optimization Important?</vt:lpstr>
      <vt:lpstr>Cost Components to Consider</vt:lpstr>
      <vt:lpstr>Azure Cost Management and Billing</vt:lpstr>
      <vt:lpstr>Importance of Right-Sizing</vt:lpstr>
      <vt:lpstr>Importance of Monitoring Utilization</vt:lpstr>
      <vt:lpstr>Reservations in Azure</vt:lpstr>
      <vt:lpstr>Hybrid benefits in Azure</vt:lpstr>
      <vt:lpstr>Azure Cost Analysis</vt:lpstr>
      <vt:lpstr>Azure Advisor Benefits</vt:lpstr>
      <vt:lpstr>Storage Cost Implications</vt:lpstr>
      <vt:lpstr>Network Cost Implications</vt:lpstr>
      <vt:lpstr>DevOps Effects on Cost Savings</vt:lpstr>
      <vt:lpstr>Azure Automation</vt:lpstr>
      <vt:lpstr>Best Practices for Long-Term Success</vt:lpstr>
      <vt:lpstr>Wrapping Things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Leonardo (MVP)</dc:creator>
  <cp:lastModifiedBy>Greg Leonardo</cp:lastModifiedBy>
  <cp:revision>2</cp:revision>
  <dcterms:created xsi:type="dcterms:W3CDTF">2020-02-28T15:11:59Z</dcterms:created>
  <dcterms:modified xsi:type="dcterms:W3CDTF">2023-03-25T14:00:51Z</dcterms:modified>
</cp:coreProperties>
</file>