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80" r:id="rId5"/>
    <p:sldId id="263" r:id="rId6"/>
    <p:sldId id="281" r:id="rId7"/>
    <p:sldId id="285" r:id="rId8"/>
    <p:sldId id="286" r:id="rId9"/>
    <p:sldId id="284" r:id="rId10"/>
    <p:sldId id="287" r:id="rId11"/>
    <p:sldId id="283" r:id="rId12"/>
    <p:sldId id="282" r:id="rId13"/>
    <p:sldId id="288" r:id="rId14"/>
    <p:sldId id="292"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7FB70-F899-4108-A4AD-4C8C2F13FEDA}" v="12" dt="2024-02-23T22:45:01.435"/>
    <p1510:client id="{94C4389D-AE72-7242-913F-C3622DDFE39D}" v="2" dt="2024-02-24T19:33:39.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78639" autoAdjust="0"/>
  </p:normalViewPr>
  <p:slideViewPr>
    <p:cSldViewPr snapToGrid="0">
      <p:cViewPr varScale="1">
        <p:scale>
          <a:sx n="99" d="100"/>
          <a:sy n="99" d="100"/>
        </p:scale>
        <p:origin x="15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eonardo" userId="fc5f09b0d1a784bb" providerId="LiveId" clId="{94C4389D-AE72-7242-913F-C3622DDFE39D}"/>
    <pc:docChg chg="modSld">
      <pc:chgData name="Greg Leonardo" userId="fc5f09b0d1a784bb" providerId="LiveId" clId="{94C4389D-AE72-7242-913F-C3622DDFE39D}" dt="2024-02-24T19:33:49.303" v="65"/>
      <pc:docMkLst>
        <pc:docMk/>
      </pc:docMkLst>
      <pc:sldChg chg="modSp mod">
        <pc:chgData name="Greg Leonardo" userId="fc5f09b0d1a784bb" providerId="LiveId" clId="{94C4389D-AE72-7242-913F-C3622DDFE39D}" dt="2024-02-24T19:33:49.303" v="65"/>
        <pc:sldMkLst>
          <pc:docMk/>
          <pc:sldMk cId="2698842567" sldId="257"/>
        </pc:sldMkLst>
        <pc:spChg chg="mod">
          <ac:chgData name="Greg Leonardo" userId="fc5f09b0d1a784bb" providerId="LiveId" clId="{94C4389D-AE72-7242-913F-C3622DDFE39D}" dt="2024-02-24T19:33:49.303" v="65"/>
          <ac:spMkLst>
            <pc:docMk/>
            <pc:sldMk cId="2698842567" sldId="257"/>
            <ac:spMk id="10" creationId="{00000000-0000-0000-0000-000000000000}"/>
          </ac:spMkLst>
        </pc:spChg>
      </pc:sldChg>
    </pc:docChg>
  </pc:docChgLst>
  <pc:docChgLst>
    <pc:chgData name="Greg Leonardo" userId="fc5f09b0d1a784bb" providerId="LiveId" clId="{01E7FB70-F899-4108-A4AD-4C8C2F13FEDA}"/>
    <pc:docChg chg="undo redo custSel delSld modSld sldOrd">
      <pc:chgData name="Greg Leonardo" userId="fc5f09b0d1a784bb" providerId="LiveId" clId="{01E7FB70-F899-4108-A4AD-4C8C2F13FEDA}" dt="2024-02-23T22:45:12.133" v="645" actId="1076"/>
      <pc:docMkLst>
        <pc:docMk/>
      </pc:docMkLst>
      <pc:sldChg chg="modSp mod">
        <pc:chgData name="Greg Leonardo" userId="fc5f09b0d1a784bb" providerId="LiveId" clId="{01E7FB70-F899-4108-A4AD-4C8C2F13FEDA}" dt="2024-02-01T21:26:14.742" v="2" actId="20577"/>
        <pc:sldMkLst>
          <pc:docMk/>
          <pc:sldMk cId="3658955544" sldId="256"/>
        </pc:sldMkLst>
        <pc:spChg chg="mod">
          <ac:chgData name="Greg Leonardo" userId="fc5f09b0d1a784bb" providerId="LiveId" clId="{01E7FB70-F899-4108-A4AD-4C8C2F13FEDA}" dt="2024-02-01T21:26:14.742" v="2" actId="20577"/>
          <ac:spMkLst>
            <pc:docMk/>
            <pc:sldMk cId="3658955544" sldId="256"/>
            <ac:spMk id="14" creationId="{00000000-0000-0000-0000-000000000000}"/>
          </ac:spMkLst>
        </pc:spChg>
        <pc:spChg chg="mod">
          <ac:chgData name="Greg Leonardo" userId="fc5f09b0d1a784bb" providerId="LiveId" clId="{01E7FB70-F899-4108-A4AD-4C8C2F13FEDA}" dt="2024-02-01T21:26:06.474" v="0"/>
          <ac:spMkLst>
            <pc:docMk/>
            <pc:sldMk cId="3658955544" sldId="256"/>
            <ac:spMk id="17" creationId="{00000000-0000-0000-0000-000000000000}"/>
          </ac:spMkLst>
        </pc:spChg>
      </pc:sldChg>
      <pc:sldChg chg="addSp delSp modSp mod">
        <pc:chgData name="Greg Leonardo" userId="fc5f09b0d1a784bb" providerId="LiveId" clId="{01E7FB70-F899-4108-A4AD-4C8C2F13FEDA}" dt="2024-02-23T22:45:12.133" v="645" actId="1076"/>
        <pc:sldMkLst>
          <pc:docMk/>
          <pc:sldMk cId="2698842567" sldId="257"/>
        </pc:sldMkLst>
        <pc:spChg chg="mod">
          <ac:chgData name="Greg Leonardo" userId="fc5f09b0d1a784bb" providerId="LiveId" clId="{01E7FB70-F899-4108-A4AD-4C8C2F13FEDA}" dt="2024-02-01T21:26:38.457" v="17" actId="20577"/>
          <ac:spMkLst>
            <pc:docMk/>
            <pc:sldMk cId="2698842567" sldId="257"/>
            <ac:spMk id="10" creationId="{00000000-0000-0000-0000-000000000000}"/>
          </ac:spMkLst>
        </pc:spChg>
        <pc:picChg chg="add mod">
          <ac:chgData name="Greg Leonardo" userId="fc5f09b0d1a784bb" providerId="LiveId" clId="{01E7FB70-F899-4108-A4AD-4C8C2F13FEDA}" dt="2024-02-23T22:45:12.133" v="645" actId="1076"/>
          <ac:picMkLst>
            <pc:docMk/>
            <pc:sldMk cId="2698842567" sldId="257"/>
            <ac:picMk id="4" creationId="{F619D901-0DF2-D0AF-35CB-35772E574037}"/>
          </ac:picMkLst>
        </pc:picChg>
        <pc:picChg chg="del">
          <ac:chgData name="Greg Leonardo" userId="fc5f09b0d1a784bb" providerId="LiveId" clId="{01E7FB70-F899-4108-A4AD-4C8C2F13FEDA}" dt="2024-02-23T22:44:50.696" v="638" actId="478"/>
          <ac:picMkLst>
            <pc:docMk/>
            <pc:sldMk cId="2698842567" sldId="257"/>
            <ac:picMk id="1026" creationId="{60E7F6B8-3F41-1424-6660-B5BA76975139}"/>
          </ac:picMkLst>
        </pc:picChg>
      </pc:sldChg>
      <pc:sldChg chg="delSp modSp mod modNotesTx">
        <pc:chgData name="Greg Leonardo" userId="fc5f09b0d1a784bb" providerId="LiveId" clId="{01E7FB70-F899-4108-A4AD-4C8C2F13FEDA}" dt="2024-02-01T21:35:36.166" v="183" actId="20577"/>
        <pc:sldMkLst>
          <pc:docMk/>
          <pc:sldMk cId="3765923284" sldId="263"/>
        </pc:sldMkLst>
        <pc:spChg chg="mod">
          <ac:chgData name="Greg Leonardo" userId="fc5f09b0d1a784bb" providerId="LiveId" clId="{01E7FB70-F899-4108-A4AD-4C8C2F13FEDA}" dt="2024-02-01T21:29:36.869" v="47" actId="14100"/>
          <ac:spMkLst>
            <pc:docMk/>
            <pc:sldMk cId="3765923284" sldId="263"/>
            <ac:spMk id="3" creationId="{B40B4B31-B56C-C84E-8325-C8E5521429B8}"/>
          </ac:spMkLst>
        </pc:spChg>
        <pc:spChg chg="mod">
          <ac:chgData name="Greg Leonardo" userId="fc5f09b0d1a784bb" providerId="LiveId" clId="{01E7FB70-F899-4108-A4AD-4C8C2F13FEDA}" dt="2024-02-01T21:27:44.157" v="28"/>
          <ac:spMkLst>
            <pc:docMk/>
            <pc:sldMk cId="3765923284" sldId="263"/>
            <ac:spMk id="6" creationId="{6D483BFE-4DC8-BB47-6CF2-5CC3DE00B619}"/>
          </ac:spMkLst>
        </pc:spChg>
        <pc:spChg chg="del">
          <ac:chgData name="Greg Leonardo" userId="fc5f09b0d1a784bb" providerId="LiveId" clId="{01E7FB70-F899-4108-A4AD-4C8C2F13FEDA}" dt="2024-02-01T21:27:50.513" v="29" actId="478"/>
          <ac:spMkLst>
            <pc:docMk/>
            <pc:sldMk cId="3765923284" sldId="263"/>
            <ac:spMk id="7" creationId="{0D702E55-CAB8-31ED-4BAD-1C4FDB01CA63}"/>
          </ac:spMkLst>
        </pc:spChg>
      </pc:sldChg>
      <pc:sldChg chg="addSp delSp modSp mod modNotesTx">
        <pc:chgData name="Greg Leonardo" userId="fc5f09b0d1a784bb" providerId="LiveId" clId="{01E7FB70-F899-4108-A4AD-4C8C2F13FEDA}" dt="2024-02-23T21:17:16.312" v="328" actId="1076"/>
        <pc:sldMkLst>
          <pc:docMk/>
          <pc:sldMk cId="1875411095" sldId="281"/>
        </pc:sldMkLst>
        <pc:spChg chg="del mod">
          <ac:chgData name="Greg Leonardo" userId="fc5f09b0d1a784bb" providerId="LiveId" clId="{01E7FB70-F899-4108-A4AD-4C8C2F13FEDA}" dt="2024-02-01T21:43:59.499" v="189" actId="478"/>
          <ac:spMkLst>
            <pc:docMk/>
            <pc:sldMk cId="1875411095" sldId="281"/>
            <ac:spMk id="3" creationId="{B40B4B31-B56C-C84E-8325-C8E5521429B8}"/>
          </ac:spMkLst>
        </pc:spChg>
        <pc:spChg chg="add del mod">
          <ac:chgData name="Greg Leonardo" userId="fc5f09b0d1a784bb" providerId="LiveId" clId="{01E7FB70-F899-4108-A4AD-4C8C2F13FEDA}" dt="2024-02-01T21:44:10.127" v="191" actId="478"/>
          <ac:spMkLst>
            <pc:docMk/>
            <pc:sldMk cId="1875411095" sldId="281"/>
            <ac:spMk id="5" creationId="{6A74295A-A4A7-3BD2-2EC1-3A83B2FCD6BA}"/>
          </ac:spMkLst>
        </pc:spChg>
        <pc:spChg chg="mod">
          <ac:chgData name="Greg Leonardo" userId="fc5f09b0d1a784bb" providerId="LiveId" clId="{01E7FB70-F899-4108-A4AD-4C8C2F13FEDA}" dt="2024-02-01T21:42:37.478" v="186"/>
          <ac:spMkLst>
            <pc:docMk/>
            <pc:sldMk cId="1875411095" sldId="281"/>
            <ac:spMk id="6" creationId="{6D483BFE-4DC8-BB47-6CF2-5CC3DE00B619}"/>
          </ac:spMkLst>
        </pc:spChg>
        <pc:graphicFrameChg chg="add mod modGraphic">
          <ac:chgData name="Greg Leonardo" userId="fc5f09b0d1a784bb" providerId="LiveId" clId="{01E7FB70-F899-4108-A4AD-4C8C2F13FEDA}" dt="2024-02-23T21:17:16.312" v="328" actId="1076"/>
          <ac:graphicFrameMkLst>
            <pc:docMk/>
            <pc:sldMk cId="1875411095" sldId="281"/>
            <ac:graphicFrameMk id="2" creationId="{FAC66329-BBFB-B3BE-2226-A6EF0BD2ED1B}"/>
          </ac:graphicFrameMkLst>
        </pc:graphicFrameChg>
        <pc:graphicFrameChg chg="add del mod modGraphic">
          <ac:chgData name="Greg Leonardo" userId="fc5f09b0d1a784bb" providerId="LiveId" clId="{01E7FB70-F899-4108-A4AD-4C8C2F13FEDA}" dt="2024-02-01T21:47:57.909" v="214" actId="21"/>
          <ac:graphicFrameMkLst>
            <pc:docMk/>
            <pc:sldMk cId="1875411095" sldId="281"/>
            <ac:graphicFrameMk id="7" creationId="{0D39C309-3913-E32A-A7A4-7DF2812D1FE7}"/>
          </ac:graphicFrameMkLst>
        </pc:graphicFrameChg>
      </pc:sldChg>
      <pc:sldChg chg="modSp mod modNotesTx">
        <pc:chgData name="Greg Leonardo" userId="fc5f09b0d1a784bb" providerId="LiveId" clId="{01E7FB70-F899-4108-A4AD-4C8C2F13FEDA}" dt="2024-02-23T22:13:09.442" v="476"/>
        <pc:sldMkLst>
          <pc:docMk/>
          <pc:sldMk cId="179961928" sldId="282"/>
        </pc:sldMkLst>
        <pc:spChg chg="mod">
          <ac:chgData name="Greg Leonardo" userId="fc5f09b0d1a784bb" providerId="LiveId" clId="{01E7FB70-F899-4108-A4AD-4C8C2F13FEDA}" dt="2024-02-23T22:12:37.922" v="475" actId="27636"/>
          <ac:spMkLst>
            <pc:docMk/>
            <pc:sldMk cId="179961928" sldId="282"/>
            <ac:spMk id="3" creationId="{B40B4B31-B56C-C84E-8325-C8E5521429B8}"/>
          </ac:spMkLst>
        </pc:spChg>
        <pc:spChg chg="mod">
          <ac:chgData name="Greg Leonardo" userId="fc5f09b0d1a784bb" providerId="LiveId" clId="{01E7FB70-F899-4108-A4AD-4C8C2F13FEDA}" dt="2024-02-23T22:10:28.858" v="451"/>
          <ac:spMkLst>
            <pc:docMk/>
            <pc:sldMk cId="179961928" sldId="282"/>
            <ac:spMk id="6" creationId="{6D483BFE-4DC8-BB47-6CF2-5CC3DE00B619}"/>
          </ac:spMkLst>
        </pc:spChg>
      </pc:sldChg>
      <pc:sldChg chg="modSp mod">
        <pc:chgData name="Greg Leonardo" userId="fc5f09b0d1a784bb" providerId="LiveId" clId="{01E7FB70-F899-4108-A4AD-4C8C2F13FEDA}" dt="2024-02-23T22:08:57.554" v="447" actId="27636"/>
        <pc:sldMkLst>
          <pc:docMk/>
          <pc:sldMk cId="2241180375" sldId="283"/>
        </pc:sldMkLst>
        <pc:spChg chg="mod">
          <ac:chgData name="Greg Leonardo" userId="fc5f09b0d1a784bb" providerId="LiveId" clId="{01E7FB70-F899-4108-A4AD-4C8C2F13FEDA}" dt="2024-02-23T22:08:57.554" v="447" actId="27636"/>
          <ac:spMkLst>
            <pc:docMk/>
            <pc:sldMk cId="2241180375" sldId="283"/>
            <ac:spMk id="3" creationId="{B40B4B31-B56C-C84E-8325-C8E5521429B8}"/>
          </ac:spMkLst>
        </pc:spChg>
        <pc:spChg chg="mod">
          <ac:chgData name="Greg Leonardo" userId="fc5f09b0d1a784bb" providerId="LiveId" clId="{01E7FB70-F899-4108-A4AD-4C8C2F13FEDA}" dt="2024-02-23T22:08:09.159" v="426"/>
          <ac:spMkLst>
            <pc:docMk/>
            <pc:sldMk cId="2241180375" sldId="283"/>
            <ac:spMk id="6" creationId="{6D483BFE-4DC8-BB47-6CF2-5CC3DE00B619}"/>
          </ac:spMkLst>
        </pc:spChg>
      </pc:sldChg>
      <pc:sldChg chg="modSp mod modNotesTx">
        <pc:chgData name="Greg Leonardo" userId="fc5f09b0d1a784bb" providerId="LiveId" clId="{01E7FB70-F899-4108-A4AD-4C8C2F13FEDA}" dt="2024-02-23T21:25:21.605" v="374" actId="20577"/>
        <pc:sldMkLst>
          <pc:docMk/>
          <pc:sldMk cId="2406727267" sldId="284"/>
        </pc:sldMkLst>
        <pc:spChg chg="mod">
          <ac:chgData name="Greg Leonardo" userId="fc5f09b0d1a784bb" providerId="LiveId" clId="{01E7FB70-F899-4108-A4AD-4C8C2F13FEDA}" dt="2024-02-23T21:22:30.517" v="358" actId="27636"/>
          <ac:spMkLst>
            <pc:docMk/>
            <pc:sldMk cId="2406727267" sldId="284"/>
            <ac:spMk id="3" creationId="{B40B4B31-B56C-C84E-8325-C8E5521429B8}"/>
          </ac:spMkLst>
        </pc:spChg>
        <pc:spChg chg="mod">
          <ac:chgData name="Greg Leonardo" userId="fc5f09b0d1a784bb" providerId="LiveId" clId="{01E7FB70-F899-4108-A4AD-4C8C2F13FEDA}" dt="2024-02-23T21:20:46.059" v="335"/>
          <ac:spMkLst>
            <pc:docMk/>
            <pc:sldMk cId="2406727267" sldId="284"/>
            <ac:spMk id="6" creationId="{6D483BFE-4DC8-BB47-6CF2-5CC3DE00B619}"/>
          </ac:spMkLst>
        </pc:spChg>
      </pc:sldChg>
      <pc:sldChg chg="addSp delSp modSp mod modNotesTx">
        <pc:chgData name="Greg Leonardo" userId="fc5f09b0d1a784bb" providerId="LiveId" clId="{01E7FB70-F899-4108-A4AD-4C8C2F13FEDA}" dt="2024-02-23T21:17:46.557" v="330" actId="14734"/>
        <pc:sldMkLst>
          <pc:docMk/>
          <pc:sldMk cId="3728536753" sldId="285"/>
        </pc:sldMkLst>
        <pc:spChg chg="del mod">
          <ac:chgData name="Greg Leonardo" userId="fc5f09b0d1a784bb" providerId="LiveId" clId="{01E7FB70-F899-4108-A4AD-4C8C2F13FEDA}" dt="2024-02-01T21:48:05.908" v="216"/>
          <ac:spMkLst>
            <pc:docMk/>
            <pc:sldMk cId="3728536753" sldId="285"/>
            <ac:spMk id="3" creationId="{B40B4B31-B56C-C84E-8325-C8E5521429B8}"/>
          </ac:spMkLst>
        </pc:spChg>
        <pc:spChg chg="mod">
          <ac:chgData name="Greg Leonardo" userId="fc5f09b0d1a784bb" providerId="LiveId" clId="{01E7FB70-F899-4108-A4AD-4C8C2F13FEDA}" dt="2024-02-01T21:49:03.496" v="225"/>
          <ac:spMkLst>
            <pc:docMk/>
            <pc:sldMk cId="3728536753" sldId="285"/>
            <ac:spMk id="6" creationId="{6D483BFE-4DC8-BB47-6CF2-5CC3DE00B619}"/>
          </ac:spMkLst>
        </pc:spChg>
        <pc:graphicFrameChg chg="add mod modGraphic">
          <ac:chgData name="Greg Leonardo" userId="fc5f09b0d1a784bb" providerId="LiveId" clId="{01E7FB70-F899-4108-A4AD-4C8C2F13FEDA}" dt="2024-02-23T21:17:46.557" v="330" actId="14734"/>
          <ac:graphicFrameMkLst>
            <pc:docMk/>
            <pc:sldMk cId="3728536753" sldId="285"/>
            <ac:graphicFrameMk id="7" creationId="{0D39C309-3913-E32A-A7A4-7DF2812D1FE7}"/>
          </ac:graphicFrameMkLst>
        </pc:graphicFrameChg>
      </pc:sldChg>
      <pc:sldChg chg="addSp modSp mod modNotesTx">
        <pc:chgData name="Greg Leonardo" userId="fc5f09b0d1a784bb" providerId="LiveId" clId="{01E7FB70-F899-4108-A4AD-4C8C2F13FEDA}" dt="2024-02-01T22:00:45.048" v="327" actId="1076"/>
        <pc:sldMkLst>
          <pc:docMk/>
          <pc:sldMk cId="3072700528" sldId="286"/>
        </pc:sldMkLst>
        <pc:spChg chg="add mod">
          <ac:chgData name="Greg Leonardo" userId="fc5f09b0d1a784bb" providerId="LiveId" clId="{01E7FB70-F899-4108-A4AD-4C8C2F13FEDA}" dt="2024-02-01T22:00:45.048" v="327" actId="1076"/>
          <ac:spMkLst>
            <pc:docMk/>
            <pc:sldMk cId="3072700528" sldId="286"/>
            <ac:spMk id="2" creationId="{D4473844-31C1-BC23-7A6D-3758FE88B4B7}"/>
          </ac:spMkLst>
        </pc:spChg>
        <pc:spChg chg="mod">
          <ac:chgData name="Greg Leonardo" userId="fc5f09b0d1a784bb" providerId="LiveId" clId="{01E7FB70-F899-4108-A4AD-4C8C2F13FEDA}" dt="2024-02-01T21:57:51.891" v="310" actId="27636"/>
          <ac:spMkLst>
            <pc:docMk/>
            <pc:sldMk cId="3072700528" sldId="286"/>
            <ac:spMk id="3" creationId="{B40B4B31-B56C-C84E-8325-C8E5521429B8}"/>
          </ac:spMkLst>
        </pc:spChg>
        <pc:spChg chg="mod">
          <ac:chgData name="Greg Leonardo" userId="fc5f09b0d1a784bb" providerId="LiveId" clId="{01E7FB70-F899-4108-A4AD-4C8C2F13FEDA}" dt="2024-02-01T21:56:18.470" v="274"/>
          <ac:spMkLst>
            <pc:docMk/>
            <pc:sldMk cId="3072700528" sldId="286"/>
            <ac:spMk id="6" creationId="{6D483BFE-4DC8-BB47-6CF2-5CC3DE00B619}"/>
          </ac:spMkLst>
        </pc:spChg>
      </pc:sldChg>
      <pc:sldChg chg="modSp mod ord modNotesTx">
        <pc:chgData name="Greg Leonardo" userId="fc5f09b0d1a784bb" providerId="LiveId" clId="{01E7FB70-F899-4108-A4AD-4C8C2F13FEDA}" dt="2024-02-23T22:43:43.873" v="637" actId="27636"/>
        <pc:sldMkLst>
          <pc:docMk/>
          <pc:sldMk cId="641271463" sldId="287"/>
        </pc:sldMkLst>
        <pc:spChg chg="mod">
          <ac:chgData name="Greg Leonardo" userId="fc5f09b0d1a784bb" providerId="LiveId" clId="{01E7FB70-F899-4108-A4AD-4C8C2F13FEDA}" dt="2024-02-23T22:43:43.873" v="637" actId="27636"/>
          <ac:spMkLst>
            <pc:docMk/>
            <pc:sldMk cId="641271463" sldId="287"/>
            <ac:spMk id="3" creationId="{B40B4B31-B56C-C84E-8325-C8E5521429B8}"/>
          </ac:spMkLst>
        </pc:spChg>
        <pc:spChg chg="mod">
          <ac:chgData name="Greg Leonardo" userId="fc5f09b0d1a784bb" providerId="LiveId" clId="{01E7FB70-F899-4108-A4AD-4C8C2F13FEDA}" dt="2024-02-23T21:30:29.940" v="400" actId="20577"/>
          <ac:spMkLst>
            <pc:docMk/>
            <pc:sldMk cId="641271463" sldId="287"/>
            <ac:spMk id="6" creationId="{6D483BFE-4DC8-BB47-6CF2-5CC3DE00B619}"/>
          </ac:spMkLst>
        </pc:spChg>
      </pc:sldChg>
      <pc:sldChg chg="modSp mod modNotesTx">
        <pc:chgData name="Greg Leonardo" userId="fc5f09b0d1a784bb" providerId="LiveId" clId="{01E7FB70-F899-4108-A4AD-4C8C2F13FEDA}" dt="2024-02-23T22:16:47.115" v="503"/>
        <pc:sldMkLst>
          <pc:docMk/>
          <pc:sldMk cId="4013800558" sldId="288"/>
        </pc:sldMkLst>
        <pc:spChg chg="mod">
          <ac:chgData name="Greg Leonardo" userId="fc5f09b0d1a784bb" providerId="LiveId" clId="{01E7FB70-F899-4108-A4AD-4C8C2F13FEDA}" dt="2024-02-23T22:16:22.860" v="502" actId="27636"/>
          <ac:spMkLst>
            <pc:docMk/>
            <pc:sldMk cId="4013800558" sldId="288"/>
            <ac:spMk id="3" creationId="{B40B4B31-B56C-C84E-8325-C8E5521429B8}"/>
          </ac:spMkLst>
        </pc:spChg>
        <pc:spChg chg="mod">
          <ac:chgData name="Greg Leonardo" userId="fc5f09b0d1a784bb" providerId="LiveId" clId="{01E7FB70-F899-4108-A4AD-4C8C2F13FEDA}" dt="2024-02-23T22:15:41.168" v="479"/>
          <ac:spMkLst>
            <pc:docMk/>
            <pc:sldMk cId="4013800558" sldId="288"/>
            <ac:spMk id="6" creationId="{6D483BFE-4DC8-BB47-6CF2-5CC3DE00B619}"/>
          </ac:spMkLst>
        </pc:spChg>
      </pc:sldChg>
      <pc:sldChg chg="modSp del mod">
        <pc:chgData name="Greg Leonardo" userId="fc5f09b0d1a784bb" providerId="LiveId" clId="{01E7FB70-F899-4108-A4AD-4C8C2F13FEDA}" dt="2024-02-23T22:23:41.494" v="559" actId="47"/>
        <pc:sldMkLst>
          <pc:docMk/>
          <pc:sldMk cId="1408990799" sldId="289"/>
        </pc:sldMkLst>
        <pc:spChg chg="mod">
          <ac:chgData name="Greg Leonardo" userId="fc5f09b0d1a784bb" providerId="LiveId" clId="{01E7FB70-F899-4108-A4AD-4C8C2F13FEDA}" dt="2024-02-23T22:21:10.055" v="554" actId="27636"/>
          <ac:spMkLst>
            <pc:docMk/>
            <pc:sldMk cId="1408990799" sldId="289"/>
            <ac:spMk id="3" creationId="{B40B4B31-B56C-C84E-8325-C8E5521429B8}"/>
          </ac:spMkLst>
        </pc:spChg>
        <pc:spChg chg="mod">
          <ac:chgData name="Greg Leonardo" userId="fc5f09b0d1a784bb" providerId="LiveId" clId="{01E7FB70-F899-4108-A4AD-4C8C2F13FEDA}" dt="2024-02-23T22:20:29.179" v="533"/>
          <ac:spMkLst>
            <pc:docMk/>
            <pc:sldMk cId="1408990799" sldId="289"/>
            <ac:spMk id="6" creationId="{6D483BFE-4DC8-BB47-6CF2-5CC3DE00B619}"/>
          </ac:spMkLst>
        </pc:spChg>
      </pc:sldChg>
      <pc:sldChg chg="del">
        <pc:chgData name="Greg Leonardo" userId="fc5f09b0d1a784bb" providerId="LiveId" clId="{01E7FB70-F899-4108-A4AD-4C8C2F13FEDA}" dt="2024-02-23T22:22:09.617" v="558" actId="47"/>
        <pc:sldMkLst>
          <pc:docMk/>
          <pc:sldMk cId="3897596056" sldId="290"/>
        </pc:sldMkLst>
      </pc:sldChg>
      <pc:sldChg chg="del">
        <pc:chgData name="Greg Leonardo" userId="fc5f09b0d1a784bb" providerId="LiveId" clId="{01E7FB70-F899-4108-A4AD-4C8C2F13FEDA}" dt="2024-02-23T22:22:06.845" v="557" actId="47"/>
        <pc:sldMkLst>
          <pc:docMk/>
          <pc:sldMk cId="3379753590" sldId="291"/>
        </pc:sldMkLst>
      </pc:sldChg>
      <pc:sldChg chg="modSp mod modNotesTx">
        <pc:chgData name="Greg Leonardo" userId="fc5f09b0d1a784bb" providerId="LiveId" clId="{01E7FB70-F899-4108-A4AD-4C8C2F13FEDA}" dt="2024-02-23T22:19:56.891" v="530"/>
        <pc:sldMkLst>
          <pc:docMk/>
          <pc:sldMk cId="55149674" sldId="292"/>
        </pc:sldMkLst>
        <pc:spChg chg="mod">
          <ac:chgData name="Greg Leonardo" userId="fc5f09b0d1a784bb" providerId="LiveId" clId="{01E7FB70-F899-4108-A4AD-4C8C2F13FEDA}" dt="2024-02-23T22:19:31.891" v="529" actId="27636"/>
          <ac:spMkLst>
            <pc:docMk/>
            <pc:sldMk cId="55149674" sldId="292"/>
            <ac:spMk id="3" creationId="{B40B4B31-B56C-C84E-8325-C8E5521429B8}"/>
          </ac:spMkLst>
        </pc:spChg>
        <pc:spChg chg="mod">
          <ac:chgData name="Greg Leonardo" userId="fc5f09b0d1a784bb" providerId="LiveId" clId="{01E7FB70-F899-4108-A4AD-4C8C2F13FEDA}" dt="2024-02-23T22:18:41.063" v="506"/>
          <ac:spMkLst>
            <pc:docMk/>
            <pc:sldMk cId="55149674" sldId="292"/>
            <ac:spMk id="6" creationId="{6D483BFE-4DC8-BB47-6CF2-5CC3DE00B619}"/>
          </ac:spMkLst>
        </pc:spChg>
      </pc:sldChg>
      <pc:sldChg chg="del">
        <pc:chgData name="Greg Leonardo" userId="fc5f09b0d1a784bb" providerId="LiveId" clId="{01E7FB70-F899-4108-A4AD-4C8C2F13FEDA}" dt="2024-02-23T22:22:00.861" v="555" actId="47"/>
        <pc:sldMkLst>
          <pc:docMk/>
          <pc:sldMk cId="3776039510" sldId="293"/>
        </pc:sldMkLst>
      </pc:sldChg>
      <pc:sldChg chg="del">
        <pc:chgData name="Greg Leonardo" userId="fc5f09b0d1a784bb" providerId="LiveId" clId="{01E7FB70-F899-4108-A4AD-4C8C2F13FEDA}" dt="2024-02-23T22:22:03.615" v="556" actId="47"/>
        <pc:sldMkLst>
          <pc:docMk/>
          <pc:sldMk cId="2926074111" sldId="294"/>
        </pc:sldMkLst>
      </pc:sldChg>
      <pc:sldChg chg="modSp mod">
        <pc:chgData name="Greg Leonardo" userId="fc5f09b0d1a784bb" providerId="LiveId" clId="{01E7FB70-F899-4108-A4AD-4C8C2F13FEDA}" dt="2024-02-23T22:26:53.040" v="632" actId="20577"/>
        <pc:sldMkLst>
          <pc:docMk/>
          <pc:sldMk cId="71150063" sldId="295"/>
        </pc:sldMkLst>
        <pc:spChg chg="mod">
          <ac:chgData name="Greg Leonardo" userId="fc5f09b0d1a784bb" providerId="LiveId" clId="{01E7FB70-F899-4108-A4AD-4C8C2F13FEDA}" dt="2024-02-23T22:26:53.040" v="632" actId="20577"/>
          <ac:spMkLst>
            <pc:docMk/>
            <pc:sldMk cId="71150063" sldId="295"/>
            <ac:spMk id="3" creationId="{B40B4B31-B56C-C84E-8325-C8E5521429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371C1-2F0C-469A-A68D-E0039842BD0A}"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EE773-A20A-4335-978B-D774E31245FA}" type="slidenum">
              <a:rPr lang="en-US" smtClean="0"/>
              <a:t>‹#›</a:t>
            </a:fld>
            <a:endParaRPr lang="en-US"/>
          </a:p>
        </p:txBody>
      </p:sp>
    </p:spTree>
    <p:extLst>
      <p:ext uri="{BB962C8B-B14F-4D97-AF65-F5344CB8AC3E}">
        <p14:creationId xmlns:p14="http://schemas.microsoft.com/office/powerpoint/2010/main" val="391366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CEE773-A20A-4335-978B-D774E31245FA}" type="slidenum">
              <a:rPr lang="en-US" smtClean="0"/>
              <a:t>1</a:t>
            </a:fld>
            <a:endParaRPr lang="en-US"/>
          </a:p>
        </p:txBody>
      </p:sp>
    </p:spTree>
    <p:extLst>
      <p:ext uri="{BB962C8B-B14F-4D97-AF65-F5344CB8AC3E}">
        <p14:creationId xmlns:p14="http://schemas.microsoft.com/office/powerpoint/2010/main" val="43391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ECECEC"/>
                </a:solidFill>
                <a:effectLst/>
                <a:latin typeface="Söhne"/>
              </a:rPr>
              <a:t>Contextual Layering</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Discuss how adding layers of context can significantly enhance the AI's understanding and response quality. For instance, instead of asking a generic question about climate change, including specific aspects like geographical regions, time frames, or particular effects.</a:t>
            </a:r>
          </a:p>
          <a:p>
            <a:pPr marL="742950" lvl="1" indent="-285750" algn="l">
              <a:buFont typeface="+mj-lt"/>
              <a:buAutoNum type="arabicPeriod"/>
            </a:pPr>
            <a:r>
              <a:rPr lang="en-US" b="0" i="0" dirty="0">
                <a:solidFill>
                  <a:srgbClr val="ECECEC"/>
                </a:solidFill>
                <a:effectLst/>
                <a:latin typeface="Söhne"/>
              </a:rPr>
              <a:t>This technique is especially useful for complex subjects where the context can change the nature of the response.</a:t>
            </a:r>
          </a:p>
          <a:p>
            <a:pPr algn="l">
              <a:buFont typeface="+mj-lt"/>
              <a:buAutoNum type="arabicPeriod"/>
            </a:pPr>
            <a:r>
              <a:rPr lang="en-US" b="1" i="0" dirty="0">
                <a:solidFill>
                  <a:srgbClr val="ECECEC"/>
                </a:solidFill>
                <a:effectLst/>
                <a:latin typeface="Söhne"/>
              </a:rPr>
              <a:t>Sequential Prompting</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Explain sequential prompting as a technique where each new prompt builds upon the information or response provided previously, much like a conversation between humans.</a:t>
            </a:r>
          </a:p>
          <a:p>
            <a:pPr marL="742950" lvl="1" indent="-285750" algn="l">
              <a:buFont typeface="+mj-lt"/>
              <a:buAutoNum type="arabicPeriod"/>
            </a:pPr>
            <a:r>
              <a:rPr lang="en-US" b="0" i="0" dirty="0">
                <a:solidFill>
                  <a:srgbClr val="ECECEC"/>
                </a:solidFill>
                <a:effectLst/>
                <a:latin typeface="Söhne"/>
              </a:rPr>
              <a:t>This approach is excellent for exploring a topic in depth or navigating through a complex issue where each step informs the next.</a:t>
            </a:r>
          </a:p>
          <a:p>
            <a:pPr algn="l">
              <a:buFont typeface="+mj-lt"/>
              <a:buAutoNum type="arabicPeriod"/>
            </a:pPr>
            <a:r>
              <a:rPr lang="en-US" b="1" i="0" dirty="0">
                <a:solidFill>
                  <a:srgbClr val="ECECEC"/>
                </a:solidFill>
                <a:effectLst/>
                <a:latin typeface="Söhne"/>
              </a:rPr>
              <a:t>Hypothesis Testing</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Introduce the idea of using AI to test different hypotheses or scenarios. For example, prompting the AI to explore the outcomes of different business decisions or historical events under alternative circumstances.</a:t>
            </a:r>
          </a:p>
          <a:p>
            <a:pPr marL="742950" lvl="1" indent="-285750" algn="l">
              <a:buFont typeface="+mj-lt"/>
              <a:buAutoNum type="arabicPeriod"/>
            </a:pPr>
            <a:r>
              <a:rPr lang="en-US" b="0" i="0" dirty="0">
                <a:solidFill>
                  <a:srgbClr val="ECECEC"/>
                </a:solidFill>
                <a:effectLst/>
                <a:latin typeface="Söhne"/>
              </a:rPr>
              <a:t>This technique can be particularly useful for strategic planning, brainstorming sessions, or educational purposes.</a:t>
            </a:r>
          </a:p>
          <a:p>
            <a:pPr algn="l">
              <a:buFont typeface="+mj-lt"/>
              <a:buAutoNum type="arabicPeriod"/>
            </a:pPr>
            <a:r>
              <a:rPr lang="en-US" b="1" i="0" dirty="0">
                <a:solidFill>
                  <a:srgbClr val="ECECEC"/>
                </a:solidFill>
                <a:effectLst/>
                <a:latin typeface="Söhne"/>
              </a:rPr>
              <a:t>Prompt Chaining</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Discuss the concept of combining multiple tasks or queries into a single, cohesive prompt. This can involve linking related concepts or sequentially ordering tasks.</a:t>
            </a:r>
          </a:p>
          <a:p>
            <a:pPr marL="742950" lvl="1" indent="-285750" algn="l">
              <a:buFont typeface="+mj-lt"/>
              <a:buAutoNum type="arabicPeriod"/>
            </a:pPr>
            <a:r>
              <a:rPr lang="en-US" b="0" i="0" dirty="0">
                <a:solidFill>
                  <a:srgbClr val="ECECEC"/>
                </a:solidFill>
                <a:effectLst/>
                <a:latin typeface="Söhne"/>
              </a:rPr>
              <a:t>Useful for comprehensive analyses or when needing to accomplish multiple objectives simultaneously.</a:t>
            </a:r>
          </a:p>
          <a:p>
            <a:pPr algn="l">
              <a:buFont typeface="+mj-lt"/>
              <a:buAutoNum type="arabicPeriod"/>
            </a:pPr>
            <a:r>
              <a:rPr lang="en-US" b="1" i="0" dirty="0">
                <a:solidFill>
                  <a:srgbClr val="ECECEC"/>
                </a:solidFill>
                <a:effectLst/>
                <a:latin typeface="Söhne"/>
              </a:rPr>
              <a:t>Creative and Abstract Prompting</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Encourage experimenting with abstract or creative prompts, which can lead the AI to generate more innovative and out-of-the-box ideas.</a:t>
            </a:r>
          </a:p>
          <a:p>
            <a:pPr marL="742950" lvl="1" indent="-285750" algn="l">
              <a:buFont typeface="+mj-lt"/>
              <a:buAutoNum type="arabicPeriod"/>
            </a:pPr>
            <a:r>
              <a:rPr lang="en-US" b="0" i="0" dirty="0">
                <a:solidFill>
                  <a:srgbClr val="ECECEC"/>
                </a:solidFill>
                <a:effectLst/>
                <a:latin typeface="Söhne"/>
              </a:rPr>
              <a:t>This technique is particularly beneficial in creative fields like marketing, writing, or design, where unconventional ideas are valued.</a:t>
            </a:r>
          </a:p>
        </p:txBody>
      </p:sp>
      <p:sp>
        <p:nvSpPr>
          <p:cNvPr id="4" name="Slide Number Placeholder 3"/>
          <p:cNvSpPr>
            <a:spLocks noGrp="1"/>
          </p:cNvSpPr>
          <p:nvPr>
            <p:ph type="sldNum" sz="quarter" idx="5"/>
          </p:nvPr>
        </p:nvSpPr>
        <p:spPr/>
        <p:txBody>
          <a:bodyPr/>
          <a:lstStyle/>
          <a:p>
            <a:fld id="{80CEE773-A20A-4335-978B-D774E31245FA}" type="slidenum">
              <a:rPr lang="en-US" smtClean="0"/>
              <a:t>12</a:t>
            </a:fld>
            <a:endParaRPr lang="en-US"/>
          </a:p>
        </p:txBody>
      </p:sp>
    </p:spTree>
    <p:extLst>
      <p:ext uri="{BB962C8B-B14F-4D97-AF65-F5344CB8AC3E}">
        <p14:creationId xmlns:p14="http://schemas.microsoft.com/office/powerpoint/2010/main" val="35382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ECECEC"/>
                </a:solidFill>
                <a:effectLst/>
                <a:latin typeface="Söhne"/>
              </a:rPr>
              <a:t>Understanding AI Limitations and Bias</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Discuss the importance of recognizing that AI models, including language models, can have built-in biases based on their training data. This awareness is crucial to avoid perpetuating stereotypes or inaccuracies.</a:t>
            </a:r>
          </a:p>
          <a:p>
            <a:pPr marL="742950" lvl="1" indent="-285750" algn="l">
              <a:buFont typeface="+mj-lt"/>
              <a:buAutoNum type="arabicPeriod"/>
            </a:pPr>
            <a:r>
              <a:rPr lang="en-US" b="0" i="0" dirty="0">
                <a:solidFill>
                  <a:srgbClr val="ECECEC"/>
                </a:solidFill>
                <a:effectLst/>
                <a:latin typeface="Söhne"/>
              </a:rPr>
              <a:t>Emphasize the need to understand the limitations of AI, such as misinterpreting complex queries or generating nonsensical responses, and to use human judgment in critical decision-making.</a:t>
            </a:r>
          </a:p>
          <a:p>
            <a:pPr algn="l">
              <a:buFont typeface="+mj-lt"/>
              <a:buAutoNum type="arabicPeriod"/>
            </a:pPr>
            <a:r>
              <a:rPr lang="en-US" b="1" i="0" dirty="0">
                <a:solidFill>
                  <a:srgbClr val="ECECEC"/>
                </a:solidFill>
                <a:effectLst/>
                <a:latin typeface="Söhne"/>
              </a:rPr>
              <a:t>Ensuring Data Privacy and Security</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Highlight the importance of responsible handling of data, especially when personal or sensitive information is involved. This includes adhering to GDPR, HIPAA, or other relevant data protection frameworks.</a:t>
            </a:r>
          </a:p>
          <a:p>
            <a:pPr marL="742950" lvl="1" indent="-285750" algn="l">
              <a:buFont typeface="+mj-lt"/>
              <a:buAutoNum type="arabicPeriod"/>
            </a:pPr>
            <a:r>
              <a:rPr lang="en-US" b="0" i="0" dirty="0">
                <a:solidFill>
                  <a:srgbClr val="ECECEC"/>
                </a:solidFill>
                <a:effectLst/>
                <a:latin typeface="Söhne"/>
              </a:rPr>
              <a:t>Stress the need for secure practices in storing and processing data to prevent breaches and unauthorized access.</a:t>
            </a:r>
          </a:p>
          <a:p>
            <a:pPr algn="l">
              <a:buFont typeface="+mj-lt"/>
              <a:buAutoNum type="arabicPeriod"/>
            </a:pPr>
            <a:r>
              <a:rPr lang="en-US" b="1" i="0" dirty="0">
                <a:solidFill>
                  <a:srgbClr val="ECECEC"/>
                </a:solidFill>
                <a:effectLst/>
                <a:latin typeface="Söhne"/>
              </a:rPr>
              <a:t>Avoiding Misuse and Manipulation</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Caution against using AI for unethical purposes like creating false information, manipulating opinions, or other deceptive practices.</a:t>
            </a:r>
          </a:p>
          <a:p>
            <a:pPr marL="742950" lvl="1" indent="-285750" algn="l">
              <a:buFont typeface="+mj-lt"/>
              <a:buAutoNum type="arabicPeriod"/>
            </a:pPr>
            <a:r>
              <a:rPr lang="en-US" b="0" i="0" dirty="0">
                <a:solidFill>
                  <a:srgbClr val="ECECEC"/>
                </a:solidFill>
                <a:effectLst/>
                <a:latin typeface="Söhne"/>
              </a:rPr>
              <a:t>Discuss the importance of ensuring that AI-generated content is used in a manner that is truthful, respectful, and does not harm individuals or society.</a:t>
            </a:r>
          </a:p>
          <a:p>
            <a:pPr algn="l">
              <a:buFont typeface="+mj-lt"/>
              <a:buAutoNum type="arabicPeriod"/>
            </a:pPr>
            <a:r>
              <a:rPr lang="en-US" b="1" i="0" dirty="0">
                <a:solidFill>
                  <a:srgbClr val="ECECEC"/>
                </a:solidFill>
                <a:effectLst/>
                <a:latin typeface="Söhne"/>
              </a:rPr>
              <a:t>Transparency in AI Usage</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Urge the importance of transparency when using AI-generated content, whether it's in journalism, academic work, or business reports. This includes disclosing the use of AI where necessary to avoid misleading audiences.</a:t>
            </a:r>
          </a:p>
          <a:p>
            <a:pPr marL="742950" lvl="1" indent="-285750" algn="l">
              <a:buFont typeface="+mj-lt"/>
              <a:buAutoNum type="arabicPeriod"/>
            </a:pPr>
            <a:r>
              <a:rPr lang="en-US" b="0" i="0" dirty="0">
                <a:solidFill>
                  <a:srgbClr val="ECECEC"/>
                </a:solidFill>
                <a:effectLst/>
                <a:latin typeface="Söhne"/>
              </a:rPr>
              <a:t>Encourage honesty about the capabilities and involvement of AI in processes or decisions, fostering trust and credibility.</a:t>
            </a:r>
          </a:p>
          <a:p>
            <a:pPr algn="l">
              <a:buFont typeface="+mj-lt"/>
              <a:buAutoNum type="arabicPeriod"/>
            </a:pPr>
            <a:r>
              <a:rPr lang="en-US" b="1" i="0" dirty="0">
                <a:solidFill>
                  <a:srgbClr val="ECECEC"/>
                </a:solidFill>
                <a:effectLst/>
                <a:latin typeface="Söhne"/>
              </a:rPr>
              <a:t>Continuous Learning and Adaptation</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Encourage ongoing education and awareness about the latest developments in AI technology and ethical standards.</a:t>
            </a:r>
          </a:p>
          <a:p>
            <a:pPr marL="742950" lvl="1" indent="-285750" algn="l">
              <a:buFont typeface="+mj-lt"/>
              <a:buAutoNum type="arabicPeriod"/>
            </a:pPr>
            <a:r>
              <a:rPr lang="en-US" b="0" i="0" dirty="0">
                <a:solidFill>
                  <a:srgbClr val="ECECEC"/>
                </a:solidFill>
                <a:effectLst/>
                <a:latin typeface="Söhne"/>
              </a:rPr>
              <a:t>Recommend regularly reviewing and updating organizational policies and practices to keep pace with technological advancements and societal expectations.</a:t>
            </a:r>
          </a:p>
        </p:txBody>
      </p:sp>
      <p:sp>
        <p:nvSpPr>
          <p:cNvPr id="4" name="Slide Number Placeholder 3"/>
          <p:cNvSpPr>
            <a:spLocks noGrp="1"/>
          </p:cNvSpPr>
          <p:nvPr>
            <p:ph type="sldNum" sz="quarter" idx="5"/>
          </p:nvPr>
        </p:nvSpPr>
        <p:spPr/>
        <p:txBody>
          <a:bodyPr/>
          <a:lstStyle/>
          <a:p>
            <a:fld id="{80CEE773-A20A-4335-978B-D774E31245FA}" type="slidenum">
              <a:rPr lang="en-US" smtClean="0"/>
              <a:t>13</a:t>
            </a:fld>
            <a:endParaRPr lang="en-US"/>
          </a:p>
        </p:txBody>
      </p:sp>
    </p:spTree>
    <p:extLst>
      <p:ext uri="{BB962C8B-B14F-4D97-AF65-F5344CB8AC3E}">
        <p14:creationId xmlns:p14="http://schemas.microsoft.com/office/powerpoint/2010/main" val="152392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wrapping things up, we covered that cost optimization in Azure is important to ensure that resources are being used efficiently and that costs are kept under control. Best practices for cost optimization in Azure include utilizing Azure Cost Management and Billing, rightsizing resources, monitoring resource utilization, utilizing Azure Reservations, Azure Hybrid Benefits, Azure Cost Analysis, Azure Advisor, optimizing storage costs, optimizing network costs, incorporating DevOps practices, and utilizing Azure Automation. By following these best practices, organizations can reduce waste, lower their Azure costs, and make informed decisions about resource utilization, leading to long-term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in Azure is important because Azure usage can incur significant costs, and it is essential to ensure that resources are being used efficiently and that costs are kept under control. Cost optimization in Azure brings several benefits, including:</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Lower Costs: By optimizing costs in Azure, organizations can reduce waste and ensure that resources are being used efficiently, leading to lower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Resource Utilization: By optimizing costs in Azure, organizations can improve the utilization of their Azure resources, reducing waste and ensuring that resources are being used efficiently.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Predictability: By optimizing costs in Azure, organizations can increase the predictability of their costs, making it easier to plan and budget for Azure usage.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Improved Consistency: By optimizing costs in Azure, organizations can improve the consistency of resource provisioning, scaling, and management, reducing manual errors and ensuring that resources are managed in a consistent and efficient manner.</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Real-time Insights: By optimizing costs in Azure, organizations can incorporate real-time insights into resource utilization and performance, allowing them to identify opportunities for cost savings and make informed decisions about resource utilization.</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Automated Processes: By optimizing costs in Azure, organizations can automate manual, repetitive, and time-consuming tasks, reducing the time and effort required to perform these tasks and improving efficiency.</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Reduced Waste: By optimizing costs in Azure, organizations can reduce waste and optimize their resource utilization, leading to cost savings.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optimization in Azure is important to ensure that resources are being used efficiently and that costs are kept under control. The benefits of cost optimization in Azure include lower costs, improved resource utilization, increased predictability, improved consistency, real-time insights, automated processes, and reduced waste. By optimizing costs in Azure, organizations can reduce waste, lower their Azure costs, and make informed decisions about resource utilization.</a:t>
            </a:r>
          </a:p>
        </p:txBody>
      </p:sp>
      <p:sp>
        <p:nvSpPr>
          <p:cNvPr id="4" name="Slide Number Placeholder 3"/>
          <p:cNvSpPr>
            <a:spLocks noGrp="1"/>
          </p:cNvSpPr>
          <p:nvPr>
            <p:ph type="sldNum" sz="quarter" idx="5"/>
          </p:nvPr>
        </p:nvSpPr>
        <p:spPr/>
        <p:txBody>
          <a:bodyPr/>
          <a:lstStyle/>
          <a:p>
            <a:fld id="{80CEE773-A20A-4335-978B-D774E31245FA}" type="slidenum">
              <a:rPr lang="en-US" smtClean="0"/>
              <a:t>14</a:t>
            </a:fld>
            <a:endParaRPr lang="en-US"/>
          </a:p>
        </p:txBody>
      </p:sp>
    </p:spTree>
    <p:extLst>
      <p:ext uri="{BB962C8B-B14F-4D97-AF65-F5344CB8AC3E}">
        <p14:creationId xmlns:p14="http://schemas.microsoft.com/office/powerpoint/2010/main" val="412004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CEE773-A20A-4335-978B-D774E31245FA}" type="slidenum">
              <a:rPr lang="en-US" smtClean="0"/>
              <a:t>15</a:t>
            </a:fld>
            <a:endParaRPr lang="en-US"/>
          </a:p>
        </p:txBody>
      </p:sp>
    </p:spTree>
    <p:extLst>
      <p:ext uri="{BB962C8B-B14F-4D97-AF65-F5344CB8AC3E}">
        <p14:creationId xmlns:p14="http://schemas.microsoft.com/office/powerpoint/2010/main" val="267875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Defining AI Prompting</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AI prompting interacts with an AI model through written or spoken language.</a:t>
            </a:r>
          </a:p>
          <a:p>
            <a:pPr marL="742950" lvl="1" indent="-285750" algn="l">
              <a:buFont typeface="+mj-lt"/>
              <a:buAutoNum type="arabicPeriod"/>
            </a:pPr>
            <a:r>
              <a:rPr lang="en-US" b="0" i="0" dirty="0">
                <a:solidFill>
                  <a:srgbClr val="D1D5DB"/>
                </a:solidFill>
                <a:effectLst/>
                <a:latin typeface="Söhne"/>
              </a:rPr>
              <a:t>So prompting is critical – the instruction or question guides the AI in generating a response.</a:t>
            </a:r>
          </a:p>
          <a:p>
            <a:pPr marL="742950" lvl="1" indent="-285750" algn="l">
              <a:buFont typeface="+mj-lt"/>
              <a:buAutoNum type="arabicPeriod"/>
            </a:pPr>
            <a:r>
              <a:rPr lang="en-US" b="0" i="0" dirty="0">
                <a:solidFill>
                  <a:srgbClr val="D1D5DB"/>
                </a:solidFill>
                <a:effectLst/>
                <a:latin typeface="Söhne"/>
              </a:rPr>
              <a:t>The quality and structure of the prompt directly influence the relevance, accuracy, and creativity of the AI's response.</a:t>
            </a:r>
          </a:p>
          <a:p>
            <a:pPr algn="l">
              <a:buFont typeface="+mj-lt"/>
              <a:buAutoNum type="arabicPeriod"/>
            </a:pPr>
            <a:r>
              <a:rPr lang="en-US" b="1" i="0" dirty="0">
                <a:solidFill>
                  <a:srgbClr val="D1D5DB"/>
                </a:solidFill>
                <a:effectLst/>
                <a:latin typeface="Söhne"/>
              </a:rPr>
              <a:t>The Evolution of AI in Communication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Provide a brief history of how AI communication has evolved. Initially, AI interactions were limited to basic commands or queries (like early voice assistants that could perform simple tasks).</a:t>
            </a:r>
          </a:p>
          <a:p>
            <a:pPr marL="742950" lvl="1" indent="-285750" algn="l">
              <a:buFont typeface="+mj-lt"/>
              <a:buAutoNum type="arabicPeriod"/>
            </a:pPr>
            <a:r>
              <a:rPr lang="en-US" b="0" i="0" dirty="0">
                <a:solidFill>
                  <a:srgbClr val="D1D5DB"/>
                </a:solidFill>
                <a:effectLst/>
                <a:latin typeface="Söhne"/>
              </a:rPr>
              <a:t>Discuss the significant advancements in natural language processing (NLP) and machine learning that have enabled AI to understand and generate human-like text, allowing for more complex and nuanced conversations.</a:t>
            </a:r>
          </a:p>
          <a:p>
            <a:pPr marL="742950" lvl="1" indent="-285750" algn="l">
              <a:buFont typeface="+mj-lt"/>
              <a:buAutoNum type="arabicPeriod"/>
            </a:pPr>
            <a:r>
              <a:rPr lang="en-US" b="0" i="0" dirty="0">
                <a:solidFill>
                  <a:srgbClr val="D1D5DB"/>
                </a:solidFill>
                <a:effectLst/>
                <a:latin typeface="Söhne"/>
              </a:rPr>
              <a:t>Mention key milestones, such as developing transformer-based models like GPT (Generative Pre-trained Transformer), which marked a significant leap in AI's language capabilities.</a:t>
            </a:r>
          </a:p>
          <a:p>
            <a:pPr marL="742950" lvl="1" indent="-285750" algn="l">
              <a:buFont typeface="+mj-lt"/>
              <a:buAutoNum type="arabicPeriod"/>
            </a:pPr>
            <a:r>
              <a:rPr lang="en-US" b="0" i="0" dirty="0">
                <a:solidFill>
                  <a:srgbClr val="D1D5DB"/>
                </a:solidFill>
                <a:effectLst/>
                <a:latin typeface="Söhne"/>
              </a:rPr>
              <a:t>Conclude this section by highlighting how these advancements have expanded the applications of AI in various fields, from creative writing assistance to complex business analytics.</a:t>
            </a:r>
          </a:p>
          <a:p>
            <a:pPr marL="742950" lvl="1" indent="-285750" algn="l">
              <a:buFont typeface="+mj-lt"/>
              <a:buAutoNum type="arabicPeriod"/>
            </a:pPr>
            <a:endParaRPr lang="en-US" b="0" i="0" dirty="0">
              <a:solidFill>
                <a:srgbClr val="D1D5DB"/>
              </a:solidFill>
              <a:effectLst/>
              <a:latin typeface="Söhne"/>
            </a:endParaRPr>
          </a:p>
          <a:p>
            <a:pPr algn="l">
              <a:buFont typeface="Arial" panose="020B0604020202020204" pitchFamily="34" charset="0"/>
              <a:buNone/>
            </a:pPr>
            <a:r>
              <a:rPr lang="en-US" b="1" i="0" dirty="0">
                <a:solidFill>
                  <a:srgbClr val="D1D5DB"/>
                </a:solidFill>
                <a:effectLst/>
                <a:latin typeface="Söhne"/>
              </a:rPr>
              <a:t>Simple Prompt Given to AI</a:t>
            </a:r>
            <a:r>
              <a:rPr lang="en-US" b="0" i="0" dirty="0">
                <a:solidFill>
                  <a:srgbClr val="D1D5DB"/>
                </a:solidFill>
                <a:effectLst/>
                <a:latin typeface="Söhne"/>
              </a:rPr>
              <a:t>:</a:t>
            </a:r>
          </a:p>
          <a:p>
            <a:pPr algn="l">
              <a:buFont typeface="Arial" panose="020B0604020202020204" pitchFamily="34" charset="0"/>
              <a:buNone/>
            </a:pPr>
            <a:r>
              <a:rPr lang="en-US" b="0" i="0" dirty="0">
                <a:solidFill>
                  <a:srgbClr val="D1D5DB"/>
                </a:solidFill>
                <a:effectLst/>
                <a:latin typeface="Söhne"/>
              </a:rPr>
              <a:t>Tell me about space.</a:t>
            </a:r>
          </a:p>
          <a:p>
            <a:pPr algn="l">
              <a:buFont typeface="Arial" panose="020B0604020202020204" pitchFamily="34" charset="0"/>
              <a:buNone/>
            </a:pPr>
            <a:r>
              <a:rPr lang="en-US" b="1" i="0" dirty="0">
                <a:solidFill>
                  <a:srgbClr val="D1D5DB"/>
                </a:solidFill>
                <a:effectLst/>
                <a:latin typeface="Söhne"/>
              </a:rPr>
              <a:t>Advanced Prompt Given to AI</a:t>
            </a:r>
            <a:r>
              <a:rPr lang="en-US" b="0" i="0" dirty="0">
                <a:solidFill>
                  <a:srgbClr val="D1D5DB"/>
                </a:solidFill>
                <a:effectLst/>
                <a:latin typeface="Söhne"/>
              </a:rPr>
              <a:t>: </a:t>
            </a:r>
          </a:p>
          <a:p>
            <a:pPr algn="l">
              <a:buFont typeface="Arial" panose="020B0604020202020204" pitchFamily="34" charset="0"/>
              <a:buNone/>
            </a:pPr>
            <a:r>
              <a:rPr lang="en-US" b="0" i="0" dirty="0">
                <a:solidFill>
                  <a:srgbClr val="D1D5DB"/>
                </a:solidFill>
                <a:effectLst/>
                <a:latin typeface="Söhne"/>
              </a:rPr>
              <a:t>Provide a detailed summary of the key milestones in human space exploration, focusing on the Apollo moon landings and the development of the International Space Station.</a:t>
            </a:r>
          </a:p>
        </p:txBody>
      </p:sp>
      <p:sp>
        <p:nvSpPr>
          <p:cNvPr id="4" name="Slide Number Placeholder 3"/>
          <p:cNvSpPr>
            <a:spLocks noGrp="1"/>
          </p:cNvSpPr>
          <p:nvPr>
            <p:ph type="sldNum" sz="quarter" idx="5"/>
          </p:nvPr>
        </p:nvSpPr>
        <p:spPr/>
        <p:txBody>
          <a:bodyPr/>
          <a:lstStyle/>
          <a:p>
            <a:fld id="{80CEE773-A20A-4335-978B-D774E31245FA}" type="slidenum">
              <a:rPr lang="en-US" smtClean="0"/>
              <a:t>4</a:t>
            </a:fld>
            <a:endParaRPr lang="en-US"/>
          </a:p>
        </p:txBody>
      </p:sp>
    </p:spTree>
    <p:extLst>
      <p:ext uri="{BB962C8B-B14F-4D97-AF65-F5344CB8AC3E}">
        <p14:creationId xmlns:p14="http://schemas.microsoft.com/office/powerpoint/2010/main" val="252430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Clarity</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Clarity is crucial in AI prompting as it ensures that the AI system clearly understands what is being asked. Clear prompts reduce the risk of misinterpretation and irrelevant responses.</a:t>
            </a:r>
          </a:p>
          <a:p>
            <a:pPr algn="l">
              <a:buFont typeface="+mj-lt"/>
              <a:buAutoNum type="arabicPeriod"/>
            </a:pPr>
            <a:r>
              <a:rPr lang="en-US" b="1" i="0" dirty="0">
                <a:solidFill>
                  <a:srgbClr val="D1D5DB"/>
                </a:solidFill>
                <a:effectLst/>
                <a:latin typeface="Söhne"/>
              </a:rPr>
              <a:t>Specificity</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Specificity involves being detailed about what you want from the AI. This is especially important for complex tasks or when seeking detailed information. The more specific the prompt, the more targeted and useful the AI's response will be.</a:t>
            </a:r>
          </a:p>
          <a:p>
            <a:pPr algn="l">
              <a:buFont typeface="+mj-lt"/>
              <a:buAutoNum type="arabicPeriod"/>
            </a:pPr>
            <a:r>
              <a:rPr lang="en-US" b="1" i="0" dirty="0">
                <a:solidFill>
                  <a:srgbClr val="D1D5DB"/>
                </a:solidFill>
                <a:effectLst/>
                <a:latin typeface="Söhne"/>
              </a:rPr>
              <a:t>Context</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Providing context in your prompt helps the AI understand the background or the scenario in which the information is being sought. This leads to responses that are more aligned with the situation and the user's needs.</a:t>
            </a:r>
          </a:p>
          <a:p>
            <a:pPr algn="l">
              <a:buFont typeface="+mj-lt"/>
              <a:buAutoNum type="arabicPeriod"/>
            </a:pPr>
            <a:r>
              <a:rPr lang="en-US" b="1" i="0" dirty="0">
                <a:solidFill>
                  <a:srgbClr val="D1D5DB"/>
                </a:solidFill>
                <a:effectLst/>
                <a:latin typeface="Söhne"/>
              </a:rPr>
              <a:t>Tone and Style</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The tone and style of the prompt influence the manner in which the AI responds. This is particularly important when the AI’s output is intended for a specific audience or purpose, like professional reports versus creative writing.</a:t>
            </a:r>
          </a:p>
          <a:p>
            <a:pPr algn="l">
              <a:buFont typeface="+mj-lt"/>
              <a:buAutoNum type="arabicPeriod"/>
            </a:pPr>
            <a:r>
              <a:rPr lang="en-US" b="1" i="0" dirty="0">
                <a:solidFill>
                  <a:srgbClr val="D1D5DB"/>
                </a:solidFill>
                <a:effectLst/>
                <a:latin typeface="Söhne"/>
              </a:rPr>
              <a:t>Objective/Intent</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Stating the objective or intent of the prompt guides the AI in understanding the desired outcome, whether it’s answering a question, solving a problem, generating creative content, etc.</a:t>
            </a:r>
          </a:p>
          <a:p>
            <a:pPr algn="l">
              <a:buFont typeface="+mj-lt"/>
              <a:buAutoNum type="arabicPeriod"/>
            </a:pPr>
            <a:r>
              <a:rPr lang="en-US" b="1" i="0" dirty="0">
                <a:solidFill>
                  <a:srgbClr val="D1D5DB"/>
                </a:solidFill>
                <a:effectLst/>
                <a:latin typeface="Söhne"/>
              </a:rPr>
              <a:t>Brevity and Precision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Keeping the prompt brief yet precise helps in maintaining focus and prevents confusing the AI with extraneous information. It’s about finding the balance between being concise and including enough detail.</a:t>
            </a:r>
          </a:p>
        </p:txBody>
      </p:sp>
      <p:sp>
        <p:nvSpPr>
          <p:cNvPr id="4" name="Slide Number Placeholder 3"/>
          <p:cNvSpPr>
            <a:spLocks noGrp="1"/>
          </p:cNvSpPr>
          <p:nvPr>
            <p:ph type="sldNum" sz="quarter" idx="5"/>
          </p:nvPr>
        </p:nvSpPr>
        <p:spPr/>
        <p:txBody>
          <a:bodyPr/>
          <a:lstStyle/>
          <a:p>
            <a:fld id="{80CEE773-A20A-4335-978B-D774E31245FA}" type="slidenum">
              <a:rPr lang="en-US" smtClean="0"/>
              <a:t>5</a:t>
            </a:fld>
            <a:endParaRPr lang="en-US"/>
          </a:p>
        </p:txBody>
      </p:sp>
    </p:spTree>
    <p:extLst>
      <p:ext uri="{BB962C8B-B14F-4D97-AF65-F5344CB8AC3E}">
        <p14:creationId xmlns:p14="http://schemas.microsoft.com/office/powerpoint/2010/main" val="205236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Opening</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The opening is like setting the scene. It primes the AI for the type of information or response that follows. For example, "In the context of environmental conservation, ..."</a:t>
            </a:r>
          </a:p>
          <a:p>
            <a:pPr algn="l">
              <a:buFont typeface="+mj-lt"/>
              <a:buAutoNum type="arabicPeriod"/>
            </a:pPr>
            <a:r>
              <a:rPr lang="en-US" b="1" i="0" dirty="0">
                <a:solidFill>
                  <a:srgbClr val="D1D5DB"/>
                </a:solidFill>
                <a:effectLst/>
                <a:latin typeface="Söhne"/>
              </a:rPr>
              <a:t>Core Question or Statement</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This is the heart of the prompt. It's where you articulate your main request or topic. Clarity and specificity here are vital to ensure the AI accurately understands what is being asked.</a:t>
            </a:r>
          </a:p>
          <a:p>
            <a:pPr algn="l">
              <a:buFont typeface="+mj-lt"/>
              <a:buAutoNum type="arabicPeriod"/>
            </a:pPr>
            <a:r>
              <a:rPr lang="en-US" b="1" i="0" dirty="0">
                <a:solidFill>
                  <a:srgbClr val="D1D5DB"/>
                </a:solidFill>
                <a:effectLst/>
                <a:latin typeface="Söhne"/>
              </a:rPr>
              <a:t>Specifications/Parameters</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These are additional instructions that help refine the prompt. For example, specifying a word limit for a written piece or focusing on a particular time period in a history query.</a:t>
            </a:r>
          </a:p>
          <a:p>
            <a:pPr algn="l">
              <a:buFont typeface="+mj-lt"/>
              <a:buAutoNum type="arabicPeriod"/>
            </a:pPr>
            <a:r>
              <a:rPr lang="en-US" b="1" i="0" dirty="0">
                <a:solidFill>
                  <a:srgbClr val="D1D5DB"/>
                </a:solidFill>
                <a:effectLst/>
                <a:latin typeface="Söhne"/>
              </a:rPr>
              <a:t>Expected Format of Response</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Indicating the preferred format (like a bulleted list, a detailed explanation, a summary, etc.) helps the AI structure its response in the most useful way for your needs.</a:t>
            </a:r>
          </a:p>
          <a:p>
            <a:pPr algn="l">
              <a:buFont typeface="+mj-lt"/>
              <a:buAutoNum type="arabicPeriod"/>
            </a:pPr>
            <a:r>
              <a:rPr lang="en-US" b="1" i="0" dirty="0">
                <a:solidFill>
                  <a:srgbClr val="D1D5DB"/>
                </a:solidFill>
                <a:effectLst/>
                <a:latin typeface="Söhne"/>
              </a:rPr>
              <a:t>Tone Indication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The tone can be indicated through word choice and phrasing. This is especially important for creative writing, marketing content, or any context where the mood or style of the response matters.</a:t>
            </a:r>
          </a:p>
          <a:p>
            <a:pPr algn="l">
              <a:buFont typeface="+mj-lt"/>
              <a:buAutoNum type="arabicPeriod"/>
            </a:pPr>
            <a:r>
              <a:rPr lang="en-US" b="1" i="0" dirty="0">
                <a:solidFill>
                  <a:srgbClr val="D1D5DB"/>
                </a:solidFill>
                <a:effectLst/>
                <a:latin typeface="Söhne"/>
              </a:rPr>
              <a:t>Closing/Call to Action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This part is optional but can be used to signal the end of a prompt or to encourage the AI to provide suggestions, recommendations, or follow-up actions.</a:t>
            </a:r>
          </a:p>
        </p:txBody>
      </p:sp>
      <p:sp>
        <p:nvSpPr>
          <p:cNvPr id="4" name="Slide Number Placeholder 3"/>
          <p:cNvSpPr>
            <a:spLocks noGrp="1"/>
          </p:cNvSpPr>
          <p:nvPr>
            <p:ph type="sldNum" sz="quarter" idx="5"/>
          </p:nvPr>
        </p:nvSpPr>
        <p:spPr/>
        <p:txBody>
          <a:bodyPr/>
          <a:lstStyle/>
          <a:p>
            <a:fld id="{80CEE773-A20A-4335-978B-D774E31245FA}" type="slidenum">
              <a:rPr lang="en-US" smtClean="0"/>
              <a:t>6</a:t>
            </a:fld>
            <a:endParaRPr lang="en-US"/>
          </a:p>
        </p:txBody>
      </p:sp>
    </p:spTree>
    <p:extLst>
      <p:ext uri="{BB962C8B-B14F-4D97-AF65-F5344CB8AC3E}">
        <p14:creationId xmlns:p14="http://schemas.microsoft.com/office/powerpoint/2010/main" val="8075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D1D5DB"/>
                </a:solidFill>
                <a:effectLst/>
                <a:latin typeface="Söhne"/>
              </a:rPr>
              <a:t>Utilizing Contextual Information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Discuss the importance of embedding context in prompts. For example, when asking about a historical event, providing the era or specific circumstances can lead to more precise answers.</a:t>
            </a:r>
          </a:p>
          <a:p>
            <a:pPr marL="742950" lvl="1" indent="-285750" algn="l">
              <a:buFont typeface="+mj-lt"/>
              <a:buAutoNum type="arabicPeriod"/>
            </a:pPr>
            <a:r>
              <a:rPr lang="en-US" b="0" i="0" dirty="0">
                <a:solidFill>
                  <a:srgbClr val="D1D5DB"/>
                </a:solidFill>
                <a:effectLst/>
                <a:latin typeface="Söhne"/>
              </a:rPr>
              <a:t>Explain how context can significantly enhance the relevance and accuracy of AI responses, particularly in complex or nuanced topics.</a:t>
            </a:r>
          </a:p>
          <a:p>
            <a:pPr algn="l">
              <a:buFont typeface="+mj-lt"/>
              <a:buAutoNum type="arabicPeriod"/>
            </a:pPr>
            <a:r>
              <a:rPr lang="en-US" b="1" i="0" dirty="0">
                <a:solidFill>
                  <a:srgbClr val="D1D5DB"/>
                </a:solidFill>
                <a:effectLst/>
                <a:latin typeface="Söhne"/>
              </a:rPr>
              <a:t>Incorporating Specificity and Precision</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Emphasize that being specific and precise helps in getting detailed and focused responses.</a:t>
            </a:r>
          </a:p>
          <a:p>
            <a:pPr marL="742950" lvl="1" indent="-285750" algn="l">
              <a:buFont typeface="+mj-lt"/>
              <a:buAutoNum type="arabicPeriod"/>
            </a:pPr>
            <a:r>
              <a:rPr lang="en-US" b="0" i="0" dirty="0">
                <a:solidFill>
                  <a:srgbClr val="D1D5DB"/>
                </a:solidFill>
                <a:effectLst/>
                <a:latin typeface="Söhne"/>
              </a:rPr>
              <a:t>Provide examples demonstrating how a generic prompt can lead to a broad response, while a specific prompt yields more targeted information.</a:t>
            </a:r>
          </a:p>
          <a:p>
            <a:pPr algn="l">
              <a:buFont typeface="+mj-lt"/>
              <a:buAutoNum type="arabicPeriod"/>
            </a:pPr>
            <a:r>
              <a:rPr lang="en-US" b="1" i="0" dirty="0">
                <a:solidFill>
                  <a:srgbClr val="D1D5DB"/>
                </a:solidFill>
                <a:effectLst/>
                <a:latin typeface="Söhne"/>
              </a:rPr>
              <a:t>Leveraging Sequential Prompts</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Introduce the concept of building a conversation with the AI through sequential prompts, where each prompt builds upon the last response.</a:t>
            </a:r>
          </a:p>
          <a:p>
            <a:pPr marL="742950" lvl="1" indent="-285750" algn="l">
              <a:buFont typeface="+mj-lt"/>
              <a:buAutoNum type="arabicPeriod"/>
            </a:pPr>
            <a:r>
              <a:rPr lang="en-US" b="0" i="0" dirty="0">
                <a:solidFill>
                  <a:srgbClr val="D1D5DB"/>
                </a:solidFill>
                <a:effectLst/>
                <a:latin typeface="Söhne"/>
              </a:rPr>
              <a:t>Illustrate how this method is effective for complex inquiries or when exploring a topic in depth.</a:t>
            </a:r>
          </a:p>
          <a:p>
            <a:pPr algn="l">
              <a:buFont typeface="+mj-lt"/>
              <a:buAutoNum type="arabicPeriod"/>
            </a:pPr>
            <a:r>
              <a:rPr lang="en-US" b="1" i="0" dirty="0">
                <a:solidFill>
                  <a:srgbClr val="D1D5DB"/>
                </a:solidFill>
                <a:effectLst/>
                <a:latin typeface="Söhne"/>
              </a:rPr>
              <a:t>Balancing Brevity with Detail</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Discuss the challenge of striking the right balance between being concise and providing enough detail.</a:t>
            </a:r>
          </a:p>
          <a:p>
            <a:pPr marL="742950" lvl="1" indent="-285750" algn="l">
              <a:buFont typeface="+mj-lt"/>
              <a:buAutoNum type="arabicPeriod"/>
            </a:pPr>
            <a:r>
              <a:rPr lang="en-US" b="0" i="0" dirty="0">
                <a:solidFill>
                  <a:srgbClr val="D1D5DB"/>
                </a:solidFill>
                <a:effectLst/>
                <a:latin typeface="Söhne"/>
              </a:rPr>
              <a:t>Highlight the importance of being direct yet comprehensive enough to convey the full scope of the request.</a:t>
            </a:r>
          </a:p>
          <a:p>
            <a:pPr algn="l">
              <a:buFont typeface="+mj-lt"/>
              <a:buAutoNum type="arabicPeriod"/>
            </a:pPr>
            <a:r>
              <a:rPr lang="en-US" b="1" i="0" dirty="0">
                <a:solidFill>
                  <a:srgbClr val="D1D5DB"/>
                </a:solidFill>
                <a:effectLst/>
                <a:latin typeface="Söhne"/>
              </a:rPr>
              <a:t>Setting Clear Objectives</a:t>
            </a:r>
            <a:r>
              <a:rPr lang="en-US" b="0" i="0" dirty="0">
                <a:solidFill>
                  <a:srgbClr val="D1D5DB"/>
                </a:solidFill>
                <a:effectLst/>
                <a:latin typeface="Söhne"/>
              </a:rPr>
              <a:t>:</a:t>
            </a:r>
          </a:p>
          <a:p>
            <a:pPr marL="742950" lvl="1" indent="-285750" algn="l">
              <a:buFont typeface="+mj-lt"/>
              <a:buAutoNum type="arabicPeriod"/>
            </a:pPr>
            <a:r>
              <a:rPr lang="en-US" b="0" i="0" dirty="0">
                <a:solidFill>
                  <a:srgbClr val="D1D5DB"/>
                </a:solidFill>
                <a:effectLst/>
                <a:latin typeface="Söhne"/>
              </a:rPr>
              <a:t>Explain how defining the goal of the interaction (informing, solving a problem, generating ideas, etc.) can help in crafting more effective prompts.</a:t>
            </a:r>
          </a:p>
          <a:p>
            <a:pPr marL="742950" lvl="1" indent="-285750" algn="l">
              <a:buFont typeface="+mj-lt"/>
              <a:buAutoNum type="arabicPeriod"/>
            </a:pPr>
            <a:r>
              <a:rPr lang="en-US" b="0" i="0" dirty="0">
                <a:solidFill>
                  <a:srgbClr val="D1D5DB"/>
                </a:solidFill>
                <a:effectLst/>
                <a:latin typeface="Söhne"/>
              </a:rPr>
              <a:t>Show how clear objectives can guide the AI in focusing its processing and generating outputs that meet the user's needs.</a:t>
            </a:r>
          </a:p>
        </p:txBody>
      </p:sp>
      <p:sp>
        <p:nvSpPr>
          <p:cNvPr id="4" name="Slide Number Placeholder 3"/>
          <p:cNvSpPr>
            <a:spLocks noGrp="1"/>
          </p:cNvSpPr>
          <p:nvPr>
            <p:ph type="sldNum" sz="quarter" idx="5"/>
          </p:nvPr>
        </p:nvSpPr>
        <p:spPr/>
        <p:txBody>
          <a:bodyPr/>
          <a:lstStyle/>
          <a:p>
            <a:fld id="{80CEE773-A20A-4335-978B-D774E31245FA}" type="slidenum">
              <a:rPr lang="en-US" smtClean="0"/>
              <a:t>7</a:t>
            </a:fld>
            <a:endParaRPr lang="en-US"/>
          </a:p>
        </p:txBody>
      </p:sp>
    </p:spTree>
    <p:extLst>
      <p:ext uri="{BB962C8B-B14F-4D97-AF65-F5344CB8AC3E}">
        <p14:creationId xmlns:p14="http://schemas.microsoft.com/office/powerpoint/2010/main" val="44196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ECECEC"/>
                </a:solidFill>
                <a:effectLst/>
                <a:latin typeface="Söhne"/>
              </a:rPr>
              <a:t>Understanding the Structure of a Prompt</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Begin by explaining the elements that make up a well-structured prompt: the opening (introduces the topic), the core question or statement (the main request or topic), specifications/parameters (additional details or constraints), and the expected format of response.</a:t>
            </a:r>
          </a:p>
          <a:p>
            <a:pPr marL="742950" lvl="1" indent="-285750" algn="l">
              <a:buFont typeface="+mj-lt"/>
              <a:buAutoNum type="arabicPeriod"/>
            </a:pPr>
            <a:r>
              <a:rPr lang="en-US" b="0" i="0" dirty="0">
                <a:solidFill>
                  <a:srgbClr val="ECECEC"/>
                </a:solidFill>
                <a:effectLst/>
                <a:latin typeface="Söhne"/>
              </a:rPr>
              <a:t>Discuss how a well-structured prompt helps the AI understand the user's intent more clearly, leading to more accurate and relevant responses.</a:t>
            </a:r>
          </a:p>
          <a:p>
            <a:pPr algn="l">
              <a:buFont typeface="+mj-lt"/>
              <a:buAutoNum type="arabicPeriod"/>
            </a:pPr>
            <a:r>
              <a:rPr lang="en-US" b="1" i="0" dirty="0">
                <a:solidFill>
                  <a:srgbClr val="ECECEC"/>
                </a:solidFill>
                <a:effectLst/>
                <a:latin typeface="Söhne"/>
              </a:rPr>
              <a:t>Use of Clear and Concise Language</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Stress the importance of using clear and direct language. Complex or overly verbose sentences can confuse the AI or lead to misinterpretations.</a:t>
            </a:r>
          </a:p>
          <a:p>
            <a:pPr marL="742950" lvl="1" indent="-285750" algn="l">
              <a:buFont typeface="+mj-lt"/>
              <a:buAutoNum type="arabicPeriod"/>
            </a:pPr>
            <a:r>
              <a:rPr lang="en-US" b="0" i="0" dirty="0">
                <a:solidFill>
                  <a:srgbClr val="ECECEC"/>
                </a:solidFill>
                <a:effectLst/>
                <a:latin typeface="Söhne"/>
              </a:rPr>
              <a:t>Provide examples showing how simplifying the language can enhance the AI's performance.</a:t>
            </a:r>
          </a:p>
          <a:p>
            <a:pPr algn="l">
              <a:buFont typeface="+mj-lt"/>
              <a:buAutoNum type="arabicPeriod"/>
            </a:pPr>
            <a:r>
              <a:rPr lang="en-US" b="1" i="0" dirty="0">
                <a:solidFill>
                  <a:srgbClr val="ECECEC"/>
                </a:solidFill>
                <a:effectLst/>
                <a:latin typeface="Söhne"/>
              </a:rPr>
              <a:t>Incorporating Relevant Keywords</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Explain how including specific keywords related to the topic or objective can guide the AI more effectively.</a:t>
            </a:r>
          </a:p>
          <a:p>
            <a:pPr marL="742950" lvl="1" indent="-285750" algn="l">
              <a:buFont typeface="+mj-lt"/>
              <a:buAutoNum type="arabicPeriod"/>
            </a:pPr>
            <a:r>
              <a:rPr lang="en-US" b="0" i="0" dirty="0">
                <a:solidFill>
                  <a:srgbClr val="ECECEC"/>
                </a:solidFill>
                <a:effectLst/>
                <a:latin typeface="Söhne"/>
              </a:rPr>
              <a:t>Illustrate with examples how keywords can steer the AI towards more focused and relevant content.</a:t>
            </a:r>
          </a:p>
          <a:p>
            <a:pPr algn="l">
              <a:buFont typeface="+mj-lt"/>
              <a:buAutoNum type="arabicPeriod"/>
            </a:pPr>
            <a:r>
              <a:rPr lang="en-US" b="1" i="0" dirty="0">
                <a:solidFill>
                  <a:srgbClr val="ECECEC"/>
                </a:solidFill>
                <a:effectLst/>
                <a:latin typeface="Söhne"/>
              </a:rPr>
              <a:t>Sequencing Information Logically</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Emphasize the importance of a logical sequence in the prompt, where each part naturally leads to the next.</a:t>
            </a:r>
          </a:p>
          <a:p>
            <a:pPr marL="742950" lvl="1" indent="-285750" algn="l">
              <a:buFont typeface="+mj-lt"/>
              <a:buAutoNum type="arabicPeriod"/>
            </a:pPr>
            <a:r>
              <a:rPr lang="en-US" b="0" i="0" dirty="0">
                <a:solidFill>
                  <a:srgbClr val="ECECEC"/>
                </a:solidFill>
                <a:effectLst/>
                <a:latin typeface="Söhne"/>
              </a:rPr>
              <a:t>Show how a well-sequenced prompt can result in a more coherent and structured response from the AI.</a:t>
            </a:r>
          </a:p>
          <a:p>
            <a:pPr algn="l">
              <a:buFont typeface="+mj-lt"/>
              <a:buAutoNum type="arabicPeriod"/>
            </a:pPr>
            <a:r>
              <a:rPr lang="en-US" b="1" i="0" dirty="0">
                <a:solidFill>
                  <a:srgbClr val="ECECEC"/>
                </a:solidFill>
                <a:effectLst/>
                <a:latin typeface="Söhne"/>
              </a:rPr>
              <a:t>Adjusting Tone and Style Appropriately</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Discuss how adjusting the tone and style of the prompt to match the desired outcome (formal, informal, technical, creative, etc.) can influence the AI's output.</a:t>
            </a:r>
          </a:p>
          <a:p>
            <a:pPr algn="l"/>
            <a:endParaRPr lang="en-US" b="0" i="0" dirty="0">
              <a:solidFill>
                <a:srgbClr val="ECECEC"/>
              </a:solidFill>
              <a:effectLst/>
              <a:latin typeface="Söhne"/>
            </a:endParaRPr>
          </a:p>
          <a:p>
            <a:pPr algn="l"/>
            <a:r>
              <a:rPr lang="en-US" b="1" i="0" dirty="0">
                <a:solidFill>
                  <a:srgbClr val="ECECEC"/>
                </a:solidFill>
                <a:effectLst/>
                <a:latin typeface="Söhne"/>
              </a:rPr>
              <a:t>Scenario: Asking for Travel Recommendations</a:t>
            </a:r>
          </a:p>
          <a:p>
            <a:pPr algn="l">
              <a:buFont typeface="+mj-lt"/>
              <a:buAutoNum type="arabicPeriod"/>
            </a:pPr>
            <a:r>
              <a:rPr lang="en-US" b="1" i="0" dirty="0">
                <a:solidFill>
                  <a:srgbClr val="ECECEC"/>
                </a:solidFill>
                <a:effectLst/>
                <a:latin typeface="Söhne"/>
              </a:rPr>
              <a:t>Formal and Professional Tone</a:t>
            </a:r>
            <a:r>
              <a:rPr lang="en-US" b="0" i="0" dirty="0">
                <a:solidFill>
                  <a:srgbClr val="ECECEC"/>
                </a:solidFill>
                <a:effectLst/>
                <a:latin typeface="Söhne"/>
              </a:rPr>
              <a:t>:</a:t>
            </a:r>
          </a:p>
          <a:p>
            <a:pPr marL="742950" lvl="1" indent="-285750" algn="l">
              <a:buFont typeface="+mj-lt"/>
              <a:buAutoNum type="arabicPeriod"/>
            </a:pPr>
            <a:r>
              <a:rPr lang="en-US" b="1" i="0" dirty="0">
                <a:solidFill>
                  <a:srgbClr val="ECECEC"/>
                </a:solidFill>
                <a:effectLst/>
                <a:latin typeface="Söhne"/>
              </a:rPr>
              <a:t>Prompt</a:t>
            </a:r>
            <a:r>
              <a:rPr lang="en-US" b="0" i="0" dirty="0">
                <a:solidFill>
                  <a:srgbClr val="ECECEC"/>
                </a:solidFill>
                <a:effectLst/>
                <a:latin typeface="Söhne"/>
              </a:rPr>
              <a:t>: "Could you provide a list of recommended destinations for corporate retreats that offer both meeting facilities and recreational activities?"</a:t>
            </a:r>
          </a:p>
          <a:p>
            <a:pPr algn="l">
              <a:buFont typeface="+mj-lt"/>
              <a:buAutoNum type="arabicPeriod"/>
            </a:pPr>
            <a:r>
              <a:rPr lang="en-US" b="1" i="0" dirty="0">
                <a:solidFill>
                  <a:srgbClr val="ECECEC"/>
                </a:solidFill>
                <a:effectLst/>
                <a:latin typeface="Söhne"/>
              </a:rPr>
              <a:t>Casual and Friendly Tone</a:t>
            </a:r>
            <a:r>
              <a:rPr lang="en-US" b="0" i="0" dirty="0">
                <a:solidFill>
                  <a:srgbClr val="ECECEC"/>
                </a:solidFill>
                <a:effectLst/>
                <a:latin typeface="Söhne"/>
              </a:rPr>
              <a:t>:</a:t>
            </a:r>
          </a:p>
          <a:p>
            <a:pPr marL="742950" lvl="1" indent="-285750" algn="l">
              <a:buFont typeface="+mj-lt"/>
              <a:buAutoNum type="arabicPeriod"/>
            </a:pPr>
            <a:r>
              <a:rPr lang="en-US" b="1" i="0" dirty="0">
                <a:solidFill>
                  <a:srgbClr val="ECECEC"/>
                </a:solidFill>
                <a:effectLst/>
                <a:latin typeface="Söhne"/>
              </a:rPr>
              <a:t>Prompt</a:t>
            </a:r>
            <a:r>
              <a:rPr lang="en-US" b="0" i="0" dirty="0">
                <a:solidFill>
                  <a:srgbClr val="ECECEC"/>
                </a:solidFill>
                <a:effectLst/>
                <a:latin typeface="Söhne"/>
              </a:rPr>
              <a:t>: "Hey, can you suggest some fun places for a team getaway? We need cool spots with space to chat and have some fun!"</a:t>
            </a:r>
          </a:p>
          <a:p>
            <a:pPr algn="l"/>
            <a:r>
              <a:rPr lang="en-US" b="0" i="0" dirty="0">
                <a:solidFill>
                  <a:srgbClr val="ECECEC"/>
                </a:solidFill>
                <a:effectLst/>
                <a:latin typeface="Söhne"/>
              </a:rPr>
              <a:t>Detailed Notes</a:t>
            </a:r>
          </a:p>
          <a:p>
            <a:pPr algn="l">
              <a:buFont typeface="Arial" panose="020B0604020202020204" pitchFamily="34" charset="0"/>
              <a:buChar char="•"/>
            </a:pPr>
            <a:r>
              <a:rPr lang="en-US" b="1" i="0" dirty="0">
                <a:solidFill>
                  <a:srgbClr val="ECECEC"/>
                </a:solidFill>
                <a:effectLst/>
                <a:latin typeface="Söhne"/>
              </a:rPr>
              <a:t>Impact of Tone on Content and Style</a:t>
            </a:r>
            <a:r>
              <a:rPr lang="en-US" b="0" i="0" dirty="0">
                <a:solidFill>
                  <a:srgbClr val="ECECEC"/>
                </a:solidFill>
                <a:effectLst/>
                <a:latin typeface="Söhne"/>
              </a:rPr>
              <a:t>:</a:t>
            </a:r>
          </a:p>
          <a:p>
            <a:pPr marL="742950" lvl="1" indent="-285750" algn="l">
              <a:buFont typeface="Arial" panose="020B0604020202020204" pitchFamily="34" charset="0"/>
              <a:buChar char="•"/>
            </a:pPr>
            <a:r>
              <a:rPr lang="en-US" b="0" i="0" dirty="0">
                <a:solidFill>
                  <a:srgbClr val="ECECEC"/>
                </a:solidFill>
                <a:effectLst/>
                <a:latin typeface="Söhne"/>
              </a:rPr>
              <a:t>The first prompt, with its formal and professional tone, results in the AI providing a structured, straightforward list focused on practical aspects like meeting facilities and recreational activities.</a:t>
            </a:r>
          </a:p>
          <a:p>
            <a:pPr marL="742950" lvl="1" indent="-285750" algn="l">
              <a:buFont typeface="Arial" panose="020B0604020202020204" pitchFamily="34" charset="0"/>
              <a:buChar char="•"/>
            </a:pPr>
            <a:r>
              <a:rPr lang="en-US" b="0" i="0" dirty="0">
                <a:solidFill>
                  <a:srgbClr val="ECECEC"/>
                </a:solidFill>
                <a:effectLst/>
                <a:latin typeface="Söhne"/>
              </a:rPr>
              <a:t>The second prompt's casual and friendly tone leads the AI to respond in a more relaxed manner, suggesting destinations with an emphasis on fun and informal meeting spaces.</a:t>
            </a:r>
          </a:p>
          <a:p>
            <a:pPr algn="l">
              <a:buFont typeface="Arial" panose="020B0604020202020204" pitchFamily="34" charset="0"/>
              <a:buChar char="•"/>
            </a:pPr>
            <a:r>
              <a:rPr lang="en-US" b="1" i="0" dirty="0">
                <a:solidFill>
                  <a:srgbClr val="ECECEC"/>
                </a:solidFill>
                <a:effectLst/>
                <a:latin typeface="Söhne"/>
              </a:rPr>
              <a:t>Aligning Tone with Audience and Purpose</a:t>
            </a:r>
            <a:r>
              <a:rPr lang="en-US" b="0" i="0" dirty="0">
                <a:solidFill>
                  <a:srgbClr val="ECECEC"/>
                </a:solidFill>
                <a:effectLst/>
                <a:latin typeface="Söhne"/>
              </a:rPr>
              <a:t>:</a:t>
            </a:r>
          </a:p>
          <a:p>
            <a:pPr marL="742950" lvl="1" indent="-285750" algn="l">
              <a:buFont typeface="Arial" panose="020B0604020202020204" pitchFamily="34" charset="0"/>
              <a:buChar char="•"/>
            </a:pPr>
            <a:r>
              <a:rPr lang="en-US" b="0" i="0" dirty="0">
                <a:solidFill>
                  <a:srgbClr val="ECECEC"/>
                </a:solidFill>
                <a:effectLst/>
                <a:latin typeface="Söhne"/>
              </a:rPr>
              <a:t>The tone of the prompt should align with the intended audience and purpose. A professional setting calls for a formal tone, while a casual inquiry can be more relaxed and conversational.</a:t>
            </a:r>
          </a:p>
          <a:p>
            <a:pPr marL="742950" lvl="1" indent="-285750" algn="l">
              <a:buFont typeface="Arial" panose="020B0604020202020204" pitchFamily="34" charset="0"/>
              <a:buChar char="•"/>
            </a:pPr>
            <a:r>
              <a:rPr lang="en-US" b="0" i="0" dirty="0">
                <a:solidFill>
                  <a:srgbClr val="ECECEC"/>
                </a:solidFill>
                <a:effectLst/>
                <a:latin typeface="Söhne"/>
              </a:rPr>
              <a:t>This alignment ensures that the AI's response is appropriate for the context in which the information will be used.</a:t>
            </a:r>
          </a:p>
          <a:p>
            <a:pPr algn="l">
              <a:buFont typeface="Arial" panose="020B0604020202020204" pitchFamily="34" charset="0"/>
              <a:buChar char="•"/>
            </a:pPr>
            <a:r>
              <a:rPr lang="en-US" b="1" i="0" dirty="0">
                <a:solidFill>
                  <a:srgbClr val="ECECEC"/>
                </a:solidFill>
                <a:effectLst/>
                <a:latin typeface="Söhne"/>
              </a:rPr>
              <a:t>Tone Influencing the AI's Approach</a:t>
            </a:r>
            <a:r>
              <a:rPr lang="en-US" b="0" i="0" dirty="0">
                <a:solidFill>
                  <a:srgbClr val="ECECEC"/>
                </a:solidFill>
                <a:effectLst/>
                <a:latin typeface="Söhne"/>
              </a:rPr>
              <a:t>:</a:t>
            </a:r>
          </a:p>
          <a:p>
            <a:pPr marL="742950" lvl="1" indent="-285750" algn="l">
              <a:buFont typeface="Arial" panose="020B0604020202020204" pitchFamily="34" charset="0"/>
              <a:buChar char="•"/>
            </a:pPr>
            <a:r>
              <a:rPr lang="en-US" b="0" i="0" dirty="0">
                <a:solidFill>
                  <a:srgbClr val="ECECEC"/>
                </a:solidFill>
                <a:effectLst/>
                <a:latin typeface="Söhne"/>
              </a:rPr>
              <a:t>Formal tones tend to make the AI adopt a more factual, to-the-point approach, focusing on delivering information efficiently.</a:t>
            </a:r>
          </a:p>
          <a:p>
            <a:pPr marL="742950" lvl="1" indent="-285750" algn="l">
              <a:buFont typeface="Arial" panose="020B0604020202020204" pitchFamily="34" charset="0"/>
              <a:buChar char="•"/>
            </a:pPr>
            <a:r>
              <a:rPr lang="en-US" b="0" i="0" dirty="0">
                <a:solidFill>
                  <a:srgbClr val="ECECEC"/>
                </a:solidFill>
                <a:effectLst/>
                <a:latin typeface="Söhne"/>
              </a:rPr>
              <a:t>Casual tones encourage the AI to be more engaging and relatable, often adding elements that make the response feel more personal or light-hearted.</a:t>
            </a:r>
          </a:p>
          <a:p>
            <a:pPr marL="457200" lvl="1" indent="0" algn="l">
              <a:buFont typeface="+mj-lt"/>
              <a:buNone/>
            </a:pPr>
            <a:endParaRPr lang="en-US" b="0" i="0" dirty="0">
              <a:solidFill>
                <a:srgbClr val="ECECEC"/>
              </a:solidFill>
              <a:effectLst/>
              <a:latin typeface="Söhne"/>
            </a:endParaRPr>
          </a:p>
        </p:txBody>
      </p:sp>
      <p:sp>
        <p:nvSpPr>
          <p:cNvPr id="4" name="Slide Number Placeholder 3"/>
          <p:cNvSpPr>
            <a:spLocks noGrp="1"/>
          </p:cNvSpPr>
          <p:nvPr>
            <p:ph type="sldNum" sz="quarter" idx="5"/>
          </p:nvPr>
        </p:nvSpPr>
        <p:spPr/>
        <p:txBody>
          <a:bodyPr/>
          <a:lstStyle/>
          <a:p>
            <a:fld id="{80CEE773-A20A-4335-978B-D774E31245FA}" type="slidenum">
              <a:rPr lang="en-US" smtClean="0"/>
              <a:t>8</a:t>
            </a:fld>
            <a:endParaRPr lang="en-US"/>
          </a:p>
        </p:txBody>
      </p:sp>
    </p:spTree>
    <p:extLst>
      <p:ext uri="{BB962C8B-B14F-4D97-AF65-F5344CB8AC3E}">
        <p14:creationId xmlns:p14="http://schemas.microsoft.com/office/powerpoint/2010/main" val="372463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ECECEC"/>
                </a:solidFill>
                <a:effectLst/>
                <a:latin typeface="Söhne"/>
              </a:rPr>
              <a:t>Introduction to Demo</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Emphasize that the way a prompt is structured can significantly impact the quality of the AI's response.</a:t>
            </a:r>
          </a:p>
          <a:p>
            <a:pPr marL="742950" lvl="1" indent="-285750" algn="l">
              <a:buFont typeface="+mj-lt"/>
              <a:buAutoNum type="arabicPeriod"/>
            </a:pPr>
            <a:r>
              <a:rPr lang="en-US" b="0" i="0" dirty="0">
                <a:solidFill>
                  <a:srgbClr val="ECECEC"/>
                </a:solidFill>
                <a:effectLst/>
                <a:latin typeface="Söhne"/>
              </a:rPr>
              <a:t>Explain that the demo will help illustrate this impact through a practical example.</a:t>
            </a:r>
          </a:p>
          <a:p>
            <a:pPr algn="l">
              <a:buFont typeface="+mj-lt"/>
              <a:buAutoNum type="arabicPeriod"/>
            </a:pPr>
            <a:r>
              <a:rPr lang="en-US" b="1" i="0" dirty="0">
                <a:solidFill>
                  <a:srgbClr val="ECECEC"/>
                </a:solidFill>
                <a:effectLst/>
                <a:latin typeface="Söhne"/>
              </a:rPr>
              <a:t>Standard Prompt Example</a:t>
            </a:r>
            <a:r>
              <a:rPr lang="en-US" b="0" i="0" dirty="0">
                <a:solidFill>
                  <a:srgbClr val="ECECEC"/>
                </a:solidFill>
                <a:effectLst/>
                <a:latin typeface="Söhne"/>
              </a:rPr>
              <a:t>:</a:t>
            </a:r>
          </a:p>
          <a:p>
            <a:pPr marL="742950" lvl="1" indent="-285750" algn="l">
              <a:buFont typeface="+mj-lt"/>
              <a:buAutoNum type="arabicPeriod"/>
            </a:pPr>
            <a:r>
              <a:rPr lang="en-US" b="1" i="0" dirty="0">
                <a:solidFill>
                  <a:srgbClr val="ECECEC"/>
                </a:solidFill>
                <a:effectLst/>
                <a:latin typeface="Söhne"/>
              </a:rPr>
              <a:t>Prompt</a:t>
            </a:r>
            <a:r>
              <a:rPr lang="en-US" b="0" i="0" dirty="0">
                <a:solidFill>
                  <a:srgbClr val="ECECEC"/>
                </a:solidFill>
                <a:effectLst/>
                <a:latin typeface="Söhne"/>
              </a:rPr>
              <a:t>: "Write about nutrition."</a:t>
            </a:r>
          </a:p>
          <a:p>
            <a:pPr marL="742950" lvl="1" indent="-285750" algn="l">
              <a:buFont typeface="+mj-lt"/>
              <a:buAutoNum type="arabicPeriod"/>
            </a:pPr>
            <a:r>
              <a:rPr lang="en-US" b="1" i="0" dirty="0">
                <a:solidFill>
                  <a:srgbClr val="ECECEC"/>
                </a:solidFill>
                <a:effectLst/>
                <a:latin typeface="Söhne"/>
              </a:rPr>
              <a:t>AI Response</a:t>
            </a:r>
            <a:r>
              <a:rPr lang="en-US" b="0" i="0" dirty="0">
                <a:solidFill>
                  <a:srgbClr val="ECECEC"/>
                </a:solidFill>
                <a:effectLst/>
                <a:latin typeface="Söhne"/>
              </a:rPr>
              <a:t>: "Nutrition is the science that interprets the interaction of nutrients and other substances in food in relation to maintenance, growth, reproduction, health, and disease of an organism. It includes food intake, absorption, assimilation, biosynthesis, catabolism, and excretion."</a:t>
            </a:r>
          </a:p>
          <a:p>
            <a:pPr marL="742950" lvl="1" indent="-285750" algn="l">
              <a:buFont typeface="+mj-lt"/>
              <a:buAutoNum type="arabicPeriod"/>
            </a:pPr>
            <a:r>
              <a:rPr lang="en-US" b="0" i="0" dirty="0">
                <a:solidFill>
                  <a:srgbClr val="ECECEC"/>
                </a:solidFill>
                <a:effectLst/>
                <a:latin typeface="Söhne"/>
              </a:rPr>
              <a:t>Note: This response is accurate but quite broad and general.</a:t>
            </a:r>
          </a:p>
          <a:p>
            <a:pPr algn="l">
              <a:buFont typeface="+mj-lt"/>
              <a:buAutoNum type="arabicPeriod"/>
            </a:pPr>
            <a:r>
              <a:rPr lang="en-US" b="1" i="0" dirty="0">
                <a:solidFill>
                  <a:srgbClr val="ECECEC"/>
                </a:solidFill>
                <a:effectLst/>
                <a:latin typeface="Söhne"/>
              </a:rPr>
              <a:t>Well-Formatted Prompt Example</a:t>
            </a:r>
            <a:r>
              <a:rPr lang="en-US" b="0" i="0" dirty="0">
                <a:solidFill>
                  <a:srgbClr val="ECECEC"/>
                </a:solidFill>
                <a:effectLst/>
                <a:latin typeface="Söhne"/>
              </a:rPr>
              <a:t>:</a:t>
            </a:r>
          </a:p>
          <a:p>
            <a:pPr marL="742950" lvl="1" indent="-285750" algn="l">
              <a:buFont typeface="+mj-lt"/>
              <a:buAutoNum type="arabicPeriod"/>
            </a:pPr>
            <a:r>
              <a:rPr lang="en-US" b="1" i="0" dirty="0">
                <a:solidFill>
                  <a:srgbClr val="ECECEC"/>
                </a:solidFill>
                <a:effectLst/>
                <a:latin typeface="Söhne"/>
              </a:rPr>
              <a:t>Prompt</a:t>
            </a:r>
            <a:r>
              <a:rPr lang="en-US" b="0" i="0" dirty="0">
                <a:solidFill>
                  <a:srgbClr val="ECECEC"/>
                </a:solidFill>
                <a:effectLst/>
                <a:latin typeface="Söhne"/>
              </a:rPr>
              <a:t>: "Provide a detailed guide on nutrition for athletes, focusing on pre- and post-workout meals, including examples of suitable foods and their benefits."</a:t>
            </a:r>
          </a:p>
          <a:p>
            <a:pPr marL="742950" lvl="1" indent="-285750" algn="l">
              <a:buFont typeface="+mj-lt"/>
              <a:buAutoNum type="arabicPeriod"/>
            </a:pPr>
            <a:r>
              <a:rPr lang="en-US" b="1" i="0" dirty="0">
                <a:solidFill>
                  <a:srgbClr val="ECECEC"/>
                </a:solidFill>
                <a:effectLst/>
                <a:latin typeface="Söhne"/>
              </a:rPr>
              <a:t>AI Response</a:t>
            </a:r>
            <a:r>
              <a:rPr lang="en-US" b="0" i="0" dirty="0">
                <a:solidFill>
                  <a:srgbClr val="ECECEC"/>
                </a:solidFill>
                <a:effectLst/>
                <a:latin typeface="Söhne"/>
              </a:rPr>
              <a:t>: "Athletes require specialized nutrition plans to enhance performance and recovery. Pre-workout meals should focus on carbohydrates for energy, like oatmeal or whole-grain bread. Post-workout, it's important to consume protein for muscle repair, such as grilled chicken or tofu, along with carbohydrates to replenish energy stores. For instance, a banana or a sweet potato can be effective. These foods help in maintaining energy levels, building and repairing muscles, and improving overall athletic performance."</a:t>
            </a:r>
          </a:p>
          <a:p>
            <a:pPr marL="742950" lvl="1" indent="-285750" algn="l">
              <a:buFont typeface="+mj-lt"/>
              <a:buAutoNum type="arabicPeriod"/>
            </a:pPr>
            <a:r>
              <a:rPr lang="en-US" b="0" i="0" dirty="0">
                <a:solidFill>
                  <a:srgbClr val="ECECEC"/>
                </a:solidFill>
                <a:effectLst/>
                <a:latin typeface="Söhne"/>
              </a:rPr>
              <a:t>Note: This response is much more specific, informative, and directly tailored to the request.</a:t>
            </a:r>
          </a:p>
          <a:p>
            <a:pPr algn="l">
              <a:buFont typeface="+mj-lt"/>
              <a:buAutoNum type="arabicPeriod"/>
            </a:pPr>
            <a:r>
              <a:rPr lang="en-US" b="1" i="0" dirty="0">
                <a:solidFill>
                  <a:srgbClr val="ECECEC"/>
                </a:solidFill>
                <a:effectLst/>
                <a:latin typeface="Söhne"/>
              </a:rPr>
              <a:t>Comparison and Analysis</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Highlight how the well-formatted prompt led to a more detailed, focused, and useful response.</a:t>
            </a:r>
          </a:p>
          <a:p>
            <a:pPr marL="742950" lvl="1" indent="-285750" algn="l">
              <a:buFont typeface="+mj-lt"/>
              <a:buAutoNum type="arabicPeriod"/>
            </a:pPr>
            <a:r>
              <a:rPr lang="en-US" b="0" i="0" dirty="0">
                <a:solidFill>
                  <a:srgbClr val="ECECEC"/>
                </a:solidFill>
                <a:effectLst/>
                <a:latin typeface="Söhne"/>
              </a:rPr>
              <a:t>Discuss the elements of the well-formatted prompt (specificity, clarity, and context) that contributed to the improved response.</a:t>
            </a:r>
          </a:p>
        </p:txBody>
      </p:sp>
      <p:sp>
        <p:nvSpPr>
          <p:cNvPr id="4" name="Slide Number Placeholder 3"/>
          <p:cNvSpPr>
            <a:spLocks noGrp="1"/>
          </p:cNvSpPr>
          <p:nvPr>
            <p:ph type="sldNum" sz="quarter" idx="5"/>
          </p:nvPr>
        </p:nvSpPr>
        <p:spPr/>
        <p:txBody>
          <a:bodyPr/>
          <a:lstStyle/>
          <a:p>
            <a:fld id="{80CEE773-A20A-4335-978B-D774E31245FA}" type="slidenum">
              <a:rPr lang="en-US" smtClean="0"/>
              <a:t>9</a:t>
            </a:fld>
            <a:endParaRPr lang="en-US"/>
          </a:p>
        </p:txBody>
      </p:sp>
    </p:spTree>
    <p:extLst>
      <p:ext uri="{BB962C8B-B14F-4D97-AF65-F5344CB8AC3E}">
        <p14:creationId xmlns:p14="http://schemas.microsoft.com/office/powerpoint/2010/main" val="41378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Monitoring resource utilization is important for cost optimization in Azure because it helps organizations understand how their resources are being used and identify opportunities for cost savings.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By monitoring resource utilization, organizations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underutilized resources: By monitoring resource utilization, organizations can identify resources that are not being fully utilized, such as virtual machines or storage accounts. This information can be used to adjust the size and capacity of these resources, reducing waste and achieving cost savings.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resource management: Monitoring resource utilization provides insights into how resources are being used, allowing organizations to make informed decisions about resource management. For example, organizations can determine if they need to add or remove resources or adjust the size and capacity of resources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 unexpected charges: By monitoring resource utilization, organizations can identify unexpected spikes in usage and prevent unexpected charges. For example, if an application is consuming more resources than expected, organizations can take action to reduce usage, avoiding unexpected costs.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performance: Monitoring resource utilization can also help organizations identify performance bottlenecks and improve the performance of their applications and services. For example, if a virtual machine is overutilized, organizations can adjust the size and capacity of the virtual machine, improving performance and reducing costs.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Azure Monitor is a tool that provides real-time monitoring and insights into resource utilization, allowing organizations to track resource usage and identify opportunities for cost savings. To use Azure Monitor for cost optimization, organizations can follow these steps:</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Enable Metrics: The first step is to enable metrics for the resources you want to monitor. This can be done through the Azure portal, the Azure CLI, or Azure PowerShell.</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up Alerts: Next, organizations can set up alerts in Azure Monitor to receive notifications when resource utilization exceeds a certain threshold. This helps to prevent unexpected charges and allows organizations to take action to reduce usage.</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 Metrics: Azure Monitor provides detailed metrics for each resource, including CPU utilization, network traffic, and storage utilization. Organizations can use this information to identify underutilized resources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Cost Opportunities: Azure Monitor provides insights into resource utilization, allowing organizations to identify opportunities for cost savings. For example, organizations can identify resources that are not being fully utilized, such as virtual machines or storage accounts, and adjust their size and capacity as needed.</a:t>
            </a: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Historical Data: Azure Monitor also provides historical data, allowing organizations to analyze resource utilization over time and identify trends and patterns. This information can be used to make informed decisions about resource management and cost optimization.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using Azure Monitor to track resource utilization, organizations can identify opportunities for cost savings, improve resource management, and prevent unexpected charges. Azure Monitor is an essential tool for cost optimization in Azure, providing real-time monitoring and insights into resource utilization.  Monitoring resource utilization is an important aspect of cost optimization in Azure, as it helps organizations understand how their resources are being used, identify opportunities for cost savings, and improve resource management and performance.</a:t>
            </a:r>
          </a:p>
        </p:txBody>
      </p:sp>
      <p:sp>
        <p:nvSpPr>
          <p:cNvPr id="4" name="Slide Number Placeholder 3"/>
          <p:cNvSpPr>
            <a:spLocks noGrp="1"/>
          </p:cNvSpPr>
          <p:nvPr>
            <p:ph type="sldNum" sz="quarter" idx="5"/>
          </p:nvPr>
        </p:nvSpPr>
        <p:spPr/>
        <p:txBody>
          <a:bodyPr/>
          <a:lstStyle/>
          <a:p>
            <a:fld id="{80CEE773-A20A-4335-978B-D774E31245FA}" type="slidenum">
              <a:rPr lang="en-US" smtClean="0"/>
              <a:t>10</a:t>
            </a:fld>
            <a:endParaRPr lang="en-US"/>
          </a:p>
        </p:txBody>
      </p:sp>
    </p:spTree>
    <p:extLst>
      <p:ext uri="{BB962C8B-B14F-4D97-AF65-F5344CB8AC3E}">
        <p14:creationId xmlns:p14="http://schemas.microsoft.com/office/powerpoint/2010/main" val="239110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ECECEC"/>
                </a:solidFill>
                <a:effectLst/>
                <a:latin typeface="Söhne"/>
              </a:rPr>
              <a:t>Enhancing Customer Service</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Discuss how AI can transform customer service, from handling routine inquiries to providing personalized recommendations, thereby increasing efficiency and customer satisfaction.</a:t>
            </a:r>
          </a:p>
          <a:p>
            <a:pPr marL="742950" lvl="1" indent="-285750" algn="l">
              <a:buFont typeface="+mj-lt"/>
              <a:buAutoNum type="arabicPeriod"/>
            </a:pPr>
            <a:r>
              <a:rPr lang="en-US" b="0" i="0" dirty="0">
                <a:solidFill>
                  <a:srgbClr val="ECECEC"/>
                </a:solidFill>
                <a:effectLst/>
                <a:latin typeface="Söhne"/>
              </a:rPr>
              <a:t>Example: AI chatbots can handle multiple customer queries simultaneously, reducing wait times and freeing human staff for more complex issues.</a:t>
            </a:r>
          </a:p>
          <a:p>
            <a:pPr algn="l">
              <a:buFont typeface="+mj-lt"/>
              <a:buAutoNum type="arabicPeriod"/>
            </a:pPr>
            <a:r>
              <a:rPr lang="en-US" b="1" i="0" dirty="0">
                <a:solidFill>
                  <a:srgbClr val="ECECEC"/>
                </a:solidFill>
                <a:effectLst/>
                <a:latin typeface="Söhne"/>
              </a:rPr>
              <a:t>Market Research and Analysis</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Highlight how AI can assist in gathering and analyzing large volumes of consumer data, helping businesses understand market dynamics and customer preferences.</a:t>
            </a:r>
          </a:p>
          <a:p>
            <a:pPr marL="742950" lvl="1" indent="-285750" algn="l">
              <a:buFont typeface="+mj-lt"/>
              <a:buAutoNum type="arabicPeriod"/>
            </a:pPr>
            <a:r>
              <a:rPr lang="en-US" b="0" i="0" dirty="0">
                <a:solidFill>
                  <a:srgbClr val="ECECEC"/>
                </a:solidFill>
                <a:effectLst/>
                <a:latin typeface="Söhne"/>
              </a:rPr>
              <a:t>Example: Using AI to analyze social media trends and customer feedback, aiding in product development and marketing strategies.</a:t>
            </a:r>
          </a:p>
          <a:p>
            <a:pPr algn="l">
              <a:buFont typeface="+mj-lt"/>
              <a:buAutoNum type="arabicPeriod"/>
            </a:pPr>
            <a:r>
              <a:rPr lang="en-US" b="1" i="0" dirty="0">
                <a:solidFill>
                  <a:srgbClr val="ECECEC"/>
                </a:solidFill>
                <a:effectLst/>
                <a:latin typeface="Söhne"/>
              </a:rPr>
              <a:t>Content Creation and Management</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Explain the role of AI in creating diverse content like reports, blog posts, and marketing materials. Also, discuss how AI can assist in content editing and summarization.</a:t>
            </a:r>
          </a:p>
          <a:p>
            <a:pPr marL="742950" lvl="1" indent="-285750" algn="l">
              <a:buFont typeface="+mj-lt"/>
              <a:buAutoNum type="arabicPeriod"/>
            </a:pPr>
            <a:r>
              <a:rPr lang="en-US" b="0" i="0" dirty="0">
                <a:solidFill>
                  <a:srgbClr val="ECECEC"/>
                </a:solidFill>
                <a:effectLst/>
                <a:latin typeface="Söhne"/>
              </a:rPr>
              <a:t>Example: An AI tool automatically generating monthly performance reports based on data inputs, saving time and ensuring accuracy.</a:t>
            </a:r>
          </a:p>
          <a:p>
            <a:pPr algn="l">
              <a:buFont typeface="+mj-lt"/>
              <a:buAutoNum type="arabicPeriod"/>
            </a:pPr>
            <a:r>
              <a:rPr lang="en-US" b="1" i="0" dirty="0">
                <a:solidFill>
                  <a:srgbClr val="ECECEC"/>
                </a:solidFill>
                <a:effectLst/>
                <a:latin typeface="Söhne"/>
              </a:rPr>
              <a:t>Productivity and Workflow Optimization</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AI can significantly optimize business workflows, from automating routine tasks to aiding in complex decision-making processes.</a:t>
            </a:r>
          </a:p>
          <a:p>
            <a:pPr marL="742950" lvl="1" indent="-285750" algn="l">
              <a:buFont typeface="+mj-lt"/>
              <a:buAutoNum type="arabicPeriod"/>
            </a:pPr>
            <a:r>
              <a:rPr lang="en-US" b="0" i="0" dirty="0">
                <a:solidFill>
                  <a:srgbClr val="ECECEC"/>
                </a:solidFill>
                <a:effectLst/>
                <a:latin typeface="Söhne"/>
              </a:rPr>
              <a:t>Example: AI systems scheduling meetings, managing emails, or analyzing business data to recommend operational improvements.</a:t>
            </a:r>
          </a:p>
          <a:p>
            <a:pPr algn="l">
              <a:buFont typeface="+mj-lt"/>
              <a:buAutoNum type="arabicPeriod"/>
            </a:pPr>
            <a:r>
              <a:rPr lang="en-US" b="1" i="0" dirty="0">
                <a:solidFill>
                  <a:srgbClr val="ECECEC"/>
                </a:solidFill>
                <a:effectLst/>
                <a:latin typeface="Söhne"/>
              </a:rPr>
              <a:t>Innovation and Research &amp; Development (R&amp;D)</a:t>
            </a:r>
            <a:r>
              <a:rPr lang="en-US" b="0" i="0" dirty="0">
                <a:solidFill>
                  <a:srgbClr val="ECECEC"/>
                </a:solidFill>
                <a:effectLst/>
                <a:latin typeface="Söhne"/>
              </a:rPr>
              <a:t>:</a:t>
            </a:r>
          </a:p>
          <a:p>
            <a:pPr marL="742950" lvl="1" indent="-285750" algn="l">
              <a:buFont typeface="+mj-lt"/>
              <a:buAutoNum type="arabicPeriod"/>
            </a:pPr>
            <a:r>
              <a:rPr lang="en-US" b="0" i="0" dirty="0">
                <a:solidFill>
                  <a:srgbClr val="ECECEC"/>
                </a:solidFill>
                <a:effectLst/>
                <a:latin typeface="Söhne"/>
              </a:rPr>
              <a:t>AI can play a pivotal role in the ideation process and accelerate R&amp;D by simulating outcomes, predicting market trends, and aiding in product design.</a:t>
            </a:r>
          </a:p>
          <a:p>
            <a:pPr marL="742950" lvl="1" indent="-285750" algn="l">
              <a:buFont typeface="+mj-lt"/>
              <a:buAutoNum type="arabicPeriod"/>
            </a:pPr>
            <a:r>
              <a:rPr lang="en-US" b="0" i="0" dirty="0">
                <a:solidFill>
                  <a:srgbClr val="ECECEC"/>
                </a:solidFill>
                <a:effectLst/>
                <a:latin typeface="Söhne"/>
              </a:rPr>
              <a:t>Example: Using AI for predictive modeling in developing new products, thereby reducing the time and cost of R&amp;D.</a:t>
            </a:r>
          </a:p>
        </p:txBody>
      </p:sp>
      <p:sp>
        <p:nvSpPr>
          <p:cNvPr id="4" name="Slide Number Placeholder 3"/>
          <p:cNvSpPr>
            <a:spLocks noGrp="1"/>
          </p:cNvSpPr>
          <p:nvPr>
            <p:ph type="sldNum" sz="quarter" idx="5"/>
          </p:nvPr>
        </p:nvSpPr>
        <p:spPr/>
        <p:txBody>
          <a:bodyPr/>
          <a:lstStyle/>
          <a:p>
            <a:fld id="{80CEE773-A20A-4335-978B-D774E31245FA}" type="slidenum">
              <a:rPr lang="en-US" smtClean="0"/>
              <a:t>11</a:t>
            </a:fld>
            <a:endParaRPr lang="en-US"/>
          </a:p>
        </p:txBody>
      </p:sp>
    </p:spTree>
    <p:extLst>
      <p:ext uri="{BB962C8B-B14F-4D97-AF65-F5344CB8AC3E}">
        <p14:creationId xmlns:p14="http://schemas.microsoft.com/office/powerpoint/2010/main" val="295504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EBD1B-1B07-45E0-8365-AF13B5B1B4E1}" type="datetimeFigureOut">
              <a:rPr lang="en-US" smtClean="0"/>
              <a:t>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1487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2231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21284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bonolog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8918164" y="4651057"/>
            <a:ext cx="3273836" cy="2206943"/>
          </a:xfrm>
          <a:prstGeom prst="rect">
            <a:avLst/>
          </a:prstGeom>
        </p:spPr>
      </p:pic>
    </p:spTree>
    <p:extLst>
      <p:ext uri="{BB962C8B-B14F-4D97-AF65-F5344CB8AC3E}">
        <p14:creationId xmlns:p14="http://schemas.microsoft.com/office/powerpoint/2010/main" val="83797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EBD1B-1B07-45E0-8365-AF13B5B1B4E1}" type="datetimeFigureOut">
              <a:rPr lang="en-US" smtClean="0"/>
              <a:t>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8554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EBD1B-1B07-45E0-8365-AF13B5B1B4E1}" type="datetimeFigureOut">
              <a:rPr lang="en-US" smtClean="0"/>
              <a:t>2/24/24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404615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EBD1B-1B07-45E0-8365-AF13B5B1B4E1}" type="datetimeFigureOut">
              <a:rPr lang="en-US" smtClean="0"/>
              <a:t>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20039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EBD1B-1B07-45E0-8365-AF13B5B1B4E1}" type="datetimeFigureOut">
              <a:rPr lang="en-US" smtClean="0"/>
              <a:t>2/24/24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21544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EBD1B-1B07-45E0-8365-AF13B5B1B4E1}" type="datetimeFigureOut">
              <a:rPr lang="en-US" smtClean="0"/>
              <a:t>2/24/24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33031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EBD1B-1B07-45E0-8365-AF13B5B1B4E1}" type="datetimeFigureOut">
              <a:rPr lang="en-US" smtClean="0"/>
              <a:t>2/24/24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65670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EBD1B-1B07-45E0-8365-AF13B5B1B4E1}" type="datetimeFigureOut">
              <a:rPr lang="en-US" smtClean="0"/>
              <a:t>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129929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EBD1B-1B07-45E0-8365-AF13B5B1B4E1}" type="datetimeFigureOut">
              <a:rPr lang="en-US" smtClean="0"/>
              <a:t>2/24/24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D83-2665-47D5-A20B-E9BA3F0F7234}" type="slidenum">
              <a:rPr lang="en-US" smtClean="0"/>
              <a:t>‹#›</a:t>
            </a:fld>
            <a:endParaRPr lang="en-US"/>
          </a:p>
        </p:txBody>
      </p:sp>
    </p:spTree>
    <p:extLst>
      <p:ext uri="{BB962C8B-B14F-4D97-AF65-F5344CB8AC3E}">
        <p14:creationId xmlns:p14="http://schemas.microsoft.com/office/powerpoint/2010/main" val="332530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918164" y="4651057"/>
            <a:ext cx="3273836" cy="220694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EBD1B-1B07-45E0-8365-AF13B5B1B4E1}" type="datetimeFigureOut">
              <a:rPr lang="en-US" smtClean="0"/>
              <a:t>2/24/24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63D83-2665-47D5-A20B-E9BA3F0F7234}" type="slidenum">
              <a:rPr lang="en-US" smtClean="0"/>
              <a:t>‹#›</a:t>
            </a:fld>
            <a:endParaRPr lang="en-US"/>
          </a:p>
        </p:txBody>
      </p:sp>
    </p:spTree>
    <p:extLst>
      <p:ext uri="{BB962C8B-B14F-4D97-AF65-F5344CB8AC3E}">
        <p14:creationId xmlns:p14="http://schemas.microsoft.com/office/powerpoint/2010/main" val="233779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8839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480" b="5799"/>
          <a:stretch/>
        </p:blipFill>
        <p:spPr>
          <a:xfrm>
            <a:off x="331515" y="0"/>
            <a:ext cx="11860485" cy="6858000"/>
          </a:xfrm>
          <a:prstGeom prst="rect">
            <a:avLst/>
          </a:prstGeom>
        </p:spPr>
      </p:pic>
      <p:sp>
        <p:nvSpPr>
          <p:cNvPr id="9" name="Rectangle 8"/>
          <p:cNvSpPr/>
          <p:nvPr userDrawn="1"/>
        </p:nvSpPr>
        <p:spPr>
          <a:xfrm>
            <a:off x="278175" y="3962400"/>
            <a:ext cx="3394665" cy="2186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a:clrChange>
              <a:clrFrom>
                <a:srgbClr val="0171C5"/>
              </a:clrFrom>
              <a:clrTo>
                <a:srgbClr val="0171C5">
                  <a:alpha val="0"/>
                </a:srgbClr>
              </a:clrTo>
            </a:clrChange>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Lst>
          </a:blip>
          <a:stretch>
            <a:fillRect/>
          </a:stretch>
        </p:blipFill>
        <p:spPr>
          <a:xfrm>
            <a:off x="174439" y="4046220"/>
            <a:ext cx="3415401" cy="2225040"/>
          </a:xfrm>
          <a:prstGeom prst="rect">
            <a:avLst/>
          </a:prstGeom>
        </p:spPr>
      </p:pic>
      <p:sp>
        <p:nvSpPr>
          <p:cNvPr id="11" name="TextBox 10"/>
          <p:cNvSpPr txBox="1"/>
          <p:nvPr userDrawn="1"/>
        </p:nvSpPr>
        <p:spPr>
          <a:xfrm>
            <a:off x="1099859" y="4132425"/>
            <a:ext cx="2390101" cy="646331"/>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Azure Series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by Greg Leonardo</a:t>
            </a:r>
          </a:p>
        </p:txBody>
      </p:sp>
      <p:sp>
        <p:nvSpPr>
          <p:cNvPr id="12" name="TextBox 11"/>
          <p:cNvSpPr txBox="1"/>
          <p:nvPr userDrawn="1"/>
        </p:nvSpPr>
        <p:spPr>
          <a:xfrm>
            <a:off x="1162095" y="5405222"/>
            <a:ext cx="2274525" cy="584775"/>
          </a:xfrm>
          <a:prstGeom prst="rect">
            <a:avLst/>
          </a:prstGeom>
          <a:noFill/>
        </p:spPr>
        <p:txBody>
          <a:bodyPr wrap="square" rtlCol="0">
            <a:spAutoFit/>
          </a:bodyPr>
          <a:lstStyle/>
          <a:p>
            <a:pPr algn="r"/>
            <a:r>
              <a:rPr lang="en-US" sz="3200" dirty="0">
                <a:solidFill>
                  <a:schemeClr val="bg1"/>
                </a:solidFill>
                <a:latin typeface="Arial" panose="020B0604020202020204" pitchFamily="34" charset="0"/>
                <a:cs typeface="Arial" panose="020B0604020202020204" pitchFamily="34" charset="0"/>
              </a:rPr>
              <a:t>Logic Apps</a:t>
            </a:r>
          </a:p>
        </p:txBody>
      </p:sp>
      <p:pic>
        <p:nvPicPr>
          <p:cNvPr id="13" name="Picture 4" descr="Image result for logic apps 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39" y="5185899"/>
            <a:ext cx="1289389" cy="676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7801" y="4132425"/>
            <a:ext cx="647619" cy="647619"/>
          </a:xfrm>
          <a:prstGeom prst="rect">
            <a:avLst/>
          </a:prstGeom>
        </p:spPr>
      </p:pic>
    </p:spTree>
    <p:extLst>
      <p:ext uri="{BB962C8B-B14F-4D97-AF65-F5344CB8AC3E}">
        <p14:creationId xmlns:p14="http://schemas.microsoft.com/office/powerpoint/2010/main" val="90816059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gleonardo.com/" TargetMode="External"/><Relationship Id="rId2" Type="http://schemas.openxmlformats.org/officeDocument/2006/relationships/hyperlink" Target="https://www.clouddailywire.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8839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7480" b="5799"/>
          <a:stretch/>
        </p:blipFill>
        <p:spPr>
          <a:xfrm>
            <a:off x="1" y="0"/>
            <a:ext cx="12192000" cy="6858000"/>
          </a:xfrm>
          <a:prstGeom prst="rect">
            <a:avLst/>
          </a:prstGeom>
        </p:spPr>
      </p:pic>
      <p:sp>
        <p:nvSpPr>
          <p:cNvPr id="11" name="Rectangle 10"/>
          <p:cNvSpPr/>
          <p:nvPr/>
        </p:nvSpPr>
        <p:spPr>
          <a:xfrm>
            <a:off x="278175" y="3962400"/>
            <a:ext cx="3394665" cy="2186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clrChange>
              <a:clrFrom>
                <a:srgbClr val="0171C5"/>
              </a:clrFrom>
              <a:clrTo>
                <a:srgbClr val="0171C5">
                  <a:alpha val="0"/>
                </a:srgbClr>
              </a:clrTo>
            </a:clrChange>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Lst>
          </a:blip>
          <a:stretch>
            <a:fillRect/>
          </a:stretch>
        </p:blipFill>
        <p:spPr>
          <a:xfrm>
            <a:off x="174439" y="4046220"/>
            <a:ext cx="3415401" cy="2225040"/>
          </a:xfrm>
          <a:prstGeom prst="rect">
            <a:avLst/>
          </a:prstGeom>
        </p:spPr>
      </p:pic>
      <p:sp>
        <p:nvSpPr>
          <p:cNvPr id="14" name="TextBox 13"/>
          <p:cNvSpPr txBox="1"/>
          <p:nvPr/>
        </p:nvSpPr>
        <p:spPr>
          <a:xfrm>
            <a:off x="1099859" y="4132425"/>
            <a:ext cx="2390101" cy="646331"/>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AI Series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by Greg Leonardo</a:t>
            </a:r>
          </a:p>
        </p:txBody>
      </p:sp>
      <p:sp>
        <p:nvSpPr>
          <p:cNvPr id="17" name="TextBox 16"/>
          <p:cNvSpPr txBox="1"/>
          <p:nvPr/>
        </p:nvSpPr>
        <p:spPr>
          <a:xfrm>
            <a:off x="174439" y="4856678"/>
            <a:ext cx="3415401" cy="1384995"/>
          </a:xfrm>
          <a:prstGeom prst="rect">
            <a:avLst/>
          </a:prstGeom>
          <a:noFill/>
        </p:spPr>
        <p:txBody>
          <a:bodyPr wrap="square" rtlCol="0">
            <a:spAutoFit/>
          </a:bodyPr>
          <a:lstStyle/>
          <a:p>
            <a:pPr algn="ctr"/>
            <a:r>
              <a:rPr lang="en-US" sz="2800" b="0" i="0" dirty="0">
                <a:solidFill>
                  <a:srgbClr val="D1D5DB"/>
                </a:solidFill>
                <a:effectLst/>
                <a:latin typeface="Söhne"/>
              </a:rPr>
              <a:t>Prompting Genius: Unleashing AI's Creative Power</a:t>
            </a:r>
            <a:endParaRPr lang="en-US" sz="2600"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01" y="4132425"/>
            <a:ext cx="647619" cy="647619"/>
          </a:xfrm>
          <a:prstGeom prst="rect">
            <a:avLst/>
          </a:prstGeom>
        </p:spPr>
      </p:pic>
    </p:spTree>
    <p:extLst>
      <p:ext uri="{BB962C8B-B14F-4D97-AF65-F5344CB8AC3E}">
        <p14:creationId xmlns:p14="http://schemas.microsoft.com/office/powerpoint/2010/main" val="365895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515600"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Educational Assistance:</a:t>
            </a:r>
          </a:p>
          <a:p>
            <a:pPr lvl="1"/>
            <a:r>
              <a:rPr lang="en-US" sz="1600" b="1" dirty="0">
                <a:latin typeface="Arial" panose="020B0604020202020204" pitchFamily="34" charset="0"/>
                <a:cs typeface="Arial" panose="020B0604020202020204" pitchFamily="34" charset="0"/>
              </a:rPr>
              <a:t>Summarizing complex topics.</a:t>
            </a:r>
          </a:p>
          <a:p>
            <a:pPr lvl="1"/>
            <a:r>
              <a:rPr lang="en-US" sz="1600" b="1" dirty="0">
                <a:latin typeface="Arial" panose="020B0604020202020204" pitchFamily="34" charset="0"/>
                <a:cs typeface="Arial" panose="020B0604020202020204" pitchFamily="34" charset="0"/>
              </a:rPr>
              <a:t>Assisting with language learning.</a:t>
            </a:r>
          </a:p>
          <a:p>
            <a:pPr>
              <a:spcBef>
                <a:spcPts val="500"/>
              </a:spcBef>
            </a:pPr>
            <a:r>
              <a:rPr lang="en-US" sz="2000" b="1" dirty="0">
                <a:latin typeface="Arial" panose="020B0604020202020204" pitchFamily="34" charset="0"/>
                <a:cs typeface="Arial" panose="020B0604020202020204" pitchFamily="34" charset="0"/>
              </a:rPr>
              <a:t>Creative Writing and Art:</a:t>
            </a:r>
          </a:p>
          <a:p>
            <a:pPr lvl="1"/>
            <a:r>
              <a:rPr lang="en-US" sz="1600" b="1" dirty="0">
                <a:latin typeface="Arial" panose="020B0604020202020204" pitchFamily="34" charset="0"/>
                <a:cs typeface="Arial" panose="020B0604020202020204" pitchFamily="34" charset="0"/>
              </a:rPr>
              <a:t>Generating ideas for stories or artwork.</a:t>
            </a:r>
          </a:p>
          <a:p>
            <a:pPr lvl="1"/>
            <a:r>
              <a:rPr lang="en-US" sz="1600" b="1" dirty="0">
                <a:latin typeface="Arial" panose="020B0604020202020204" pitchFamily="34" charset="0"/>
                <a:cs typeface="Arial" panose="020B0604020202020204" pitchFamily="34" charset="0"/>
              </a:rPr>
              <a:t>Providing critiques or feedback on creative projects.</a:t>
            </a:r>
          </a:p>
          <a:p>
            <a:pPr>
              <a:spcBef>
                <a:spcPts val="500"/>
              </a:spcBef>
            </a:pPr>
            <a:r>
              <a:rPr lang="en-US" sz="2000" b="1" dirty="0">
                <a:latin typeface="Arial" panose="020B0604020202020204" pitchFamily="34" charset="0"/>
                <a:cs typeface="Arial" panose="020B0604020202020204" pitchFamily="34" charset="0"/>
              </a:rPr>
              <a:t>Daily Planning and Productivity:</a:t>
            </a:r>
          </a:p>
          <a:p>
            <a:pPr lvl="1"/>
            <a:r>
              <a:rPr lang="en-US" sz="1600" b="1" dirty="0">
                <a:latin typeface="Arial" panose="020B0604020202020204" pitchFamily="34" charset="0"/>
                <a:cs typeface="Arial" panose="020B0604020202020204" pitchFamily="34" charset="0"/>
              </a:rPr>
              <a:t>Organizing schedules.</a:t>
            </a:r>
          </a:p>
          <a:p>
            <a:pPr lvl="1"/>
            <a:r>
              <a:rPr lang="en-US" sz="1600" b="1" dirty="0">
                <a:latin typeface="Arial" panose="020B0604020202020204" pitchFamily="34" charset="0"/>
                <a:cs typeface="Arial" panose="020B0604020202020204" pitchFamily="34" charset="0"/>
              </a:rPr>
              <a:t>Setting reminders and managing tasks.</a:t>
            </a:r>
          </a:p>
          <a:p>
            <a:pPr>
              <a:spcBef>
                <a:spcPts val="500"/>
              </a:spcBef>
            </a:pPr>
            <a:r>
              <a:rPr lang="en-US" sz="2000" b="1" dirty="0">
                <a:latin typeface="Arial" panose="020B0604020202020204" pitchFamily="34" charset="0"/>
                <a:cs typeface="Arial" panose="020B0604020202020204" pitchFamily="34" charset="0"/>
              </a:rPr>
              <a:t>Entertainment and Recreation:</a:t>
            </a:r>
          </a:p>
          <a:p>
            <a:pPr lvl="1"/>
            <a:r>
              <a:rPr lang="en-US" sz="1600" b="1" dirty="0">
                <a:latin typeface="Arial" panose="020B0604020202020204" pitchFamily="34" charset="0"/>
                <a:cs typeface="Arial" panose="020B0604020202020204" pitchFamily="34" charset="0"/>
              </a:rPr>
              <a:t>Creating custom quizzes or games.</a:t>
            </a:r>
          </a:p>
          <a:p>
            <a:pPr lvl="1"/>
            <a:r>
              <a:rPr lang="en-US" sz="1600" b="1" dirty="0">
                <a:latin typeface="Arial" panose="020B0604020202020204" pitchFamily="34" charset="0"/>
                <a:cs typeface="Arial" panose="020B0604020202020204" pitchFamily="34" charset="0"/>
              </a:rPr>
              <a:t>Recommending books, movies, or music based on preferences.</a:t>
            </a:r>
          </a:p>
          <a:p>
            <a:pPr>
              <a:spcBef>
                <a:spcPts val="500"/>
              </a:spcBef>
            </a:pPr>
            <a:r>
              <a:rPr lang="en-US" sz="2000" b="1" dirty="0">
                <a:latin typeface="Arial" panose="020B0604020202020204" pitchFamily="34" charset="0"/>
                <a:cs typeface="Arial" panose="020B0604020202020204" pitchFamily="34" charset="0"/>
              </a:rPr>
              <a:t>Health and Fitness:</a:t>
            </a:r>
          </a:p>
          <a:p>
            <a:pPr lvl="1"/>
            <a:r>
              <a:rPr lang="en-US" sz="1600" b="1" dirty="0">
                <a:latin typeface="Arial" panose="020B0604020202020204" pitchFamily="34" charset="0"/>
                <a:cs typeface="Arial" panose="020B0604020202020204" pitchFamily="34" charset="0"/>
              </a:rPr>
              <a:t>Offering nutrition advice and workout plans.</a:t>
            </a:r>
          </a:p>
          <a:p>
            <a:pPr lvl="1"/>
            <a:r>
              <a:rPr lang="en-US" sz="1600" b="1" dirty="0">
                <a:latin typeface="Arial" panose="020B0604020202020204" pitchFamily="34" charset="0"/>
                <a:cs typeface="Arial" panose="020B0604020202020204" pitchFamily="34" charset="0"/>
              </a:rPr>
              <a:t>Tracking progress and providing motivation.</a:t>
            </a:r>
            <a:endParaRPr lang="en-US" sz="16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Personal Use Cases</a:t>
            </a:r>
          </a:p>
        </p:txBody>
      </p:sp>
    </p:spTree>
    <p:extLst>
      <p:ext uri="{BB962C8B-B14F-4D97-AF65-F5344CB8AC3E}">
        <p14:creationId xmlns:p14="http://schemas.microsoft.com/office/powerpoint/2010/main" val="22411803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Enhancing Customer Service:</a:t>
            </a:r>
          </a:p>
          <a:p>
            <a:pPr lvl="1"/>
            <a:r>
              <a:rPr lang="en-US" sz="1600" b="1" dirty="0">
                <a:latin typeface="Arial" panose="020B0604020202020204" pitchFamily="34" charset="0"/>
                <a:cs typeface="Arial" panose="020B0604020202020204" pitchFamily="34" charset="0"/>
              </a:rPr>
              <a:t>AI-driven chatbots for customer queries.</a:t>
            </a:r>
          </a:p>
          <a:p>
            <a:pPr lvl="1"/>
            <a:r>
              <a:rPr lang="en-US" sz="1600" b="1" dirty="0">
                <a:latin typeface="Arial" panose="020B0604020202020204" pitchFamily="34" charset="0"/>
                <a:cs typeface="Arial" panose="020B0604020202020204" pitchFamily="34" charset="0"/>
              </a:rPr>
              <a:t>Personalized customer interactions using AI.</a:t>
            </a:r>
          </a:p>
          <a:p>
            <a:pPr>
              <a:spcBef>
                <a:spcPts val="500"/>
              </a:spcBef>
            </a:pPr>
            <a:r>
              <a:rPr lang="en-US" sz="2000" b="1" dirty="0">
                <a:latin typeface="Arial" panose="020B0604020202020204" pitchFamily="34" charset="0"/>
                <a:cs typeface="Arial" panose="020B0604020202020204" pitchFamily="34" charset="0"/>
              </a:rPr>
              <a:t>Market Research and Analysis:</a:t>
            </a:r>
          </a:p>
          <a:p>
            <a:pPr lvl="1"/>
            <a:r>
              <a:rPr lang="en-US" sz="1600" b="1" dirty="0">
                <a:latin typeface="Arial" panose="020B0604020202020204" pitchFamily="34" charset="0"/>
                <a:cs typeface="Arial" panose="020B0604020202020204" pitchFamily="34" charset="0"/>
              </a:rPr>
              <a:t>Gathering and analyzing consumer data.</a:t>
            </a:r>
          </a:p>
          <a:p>
            <a:pPr lvl="1"/>
            <a:r>
              <a:rPr lang="en-US" sz="1600" b="1" dirty="0">
                <a:latin typeface="Arial" panose="020B0604020202020204" pitchFamily="34" charset="0"/>
                <a:cs typeface="Arial" panose="020B0604020202020204" pitchFamily="34" charset="0"/>
              </a:rPr>
              <a:t>Identifying trends and patterns with AI assistance.</a:t>
            </a:r>
          </a:p>
          <a:p>
            <a:pPr>
              <a:spcBef>
                <a:spcPts val="500"/>
              </a:spcBef>
            </a:pPr>
            <a:r>
              <a:rPr lang="en-US" sz="2000" b="1" dirty="0">
                <a:latin typeface="Arial" panose="020B0604020202020204" pitchFamily="34" charset="0"/>
                <a:cs typeface="Arial" panose="020B0604020202020204" pitchFamily="34" charset="0"/>
              </a:rPr>
              <a:t>Content Creation and Management:</a:t>
            </a:r>
          </a:p>
          <a:p>
            <a:pPr lvl="1"/>
            <a:r>
              <a:rPr lang="en-US" sz="1600" b="1" dirty="0">
                <a:latin typeface="Arial" panose="020B0604020202020204" pitchFamily="34" charset="0"/>
                <a:cs typeface="Arial" panose="020B0604020202020204" pitchFamily="34" charset="0"/>
              </a:rPr>
              <a:t>Automated generation of reports, articles, and marketing content.</a:t>
            </a:r>
          </a:p>
          <a:p>
            <a:pPr lvl="1"/>
            <a:r>
              <a:rPr lang="en-US" sz="1600" b="1" dirty="0">
                <a:latin typeface="Arial" panose="020B0604020202020204" pitchFamily="34" charset="0"/>
                <a:cs typeface="Arial" panose="020B0604020202020204" pitchFamily="34" charset="0"/>
              </a:rPr>
              <a:t>AI tools for editing, summarizing, and organizing content.</a:t>
            </a:r>
          </a:p>
          <a:p>
            <a:pPr>
              <a:spcBef>
                <a:spcPts val="500"/>
              </a:spcBef>
            </a:pPr>
            <a:r>
              <a:rPr lang="en-US" sz="2000" b="1" dirty="0">
                <a:latin typeface="Arial" panose="020B0604020202020204" pitchFamily="34" charset="0"/>
                <a:cs typeface="Arial" panose="020B0604020202020204" pitchFamily="34" charset="0"/>
              </a:rPr>
              <a:t>Productivity and Workflow Optimization:</a:t>
            </a:r>
          </a:p>
          <a:p>
            <a:pPr lvl="1"/>
            <a:r>
              <a:rPr lang="en-US" sz="1600" b="1" dirty="0">
                <a:latin typeface="Arial" panose="020B0604020202020204" pitchFamily="34" charset="0"/>
                <a:cs typeface="Arial" panose="020B0604020202020204" pitchFamily="34" charset="0"/>
              </a:rPr>
              <a:t>AI for scheduling, task management, and process automation.</a:t>
            </a:r>
          </a:p>
          <a:p>
            <a:pPr lvl="1"/>
            <a:r>
              <a:rPr lang="en-US" sz="1600" b="1" dirty="0">
                <a:latin typeface="Arial" panose="020B0604020202020204" pitchFamily="34" charset="0"/>
                <a:cs typeface="Arial" panose="020B0604020202020204" pitchFamily="34" charset="0"/>
              </a:rPr>
              <a:t>Data analysis and decision-making support.</a:t>
            </a:r>
          </a:p>
          <a:p>
            <a:pPr>
              <a:spcBef>
                <a:spcPts val="500"/>
              </a:spcBef>
            </a:pPr>
            <a:r>
              <a:rPr lang="en-US" sz="2000" b="1" dirty="0">
                <a:latin typeface="Arial" panose="020B0604020202020204" pitchFamily="34" charset="0"/>
                <a:cs typeface="Arial" panose="020B0604020202020204" pitchFamily="34" charset="0"/>
              </a:rPr>
              <a:t>Innovation and Research &amp; Development (R&amp;D):</a:t>
            </a:r>
          </a:p>
          <a:p>
            <a:pPr lvl="1"/>
            <a:r>
              <a:rPr lang="en-US" sz="1600" b="1" dirty="0">
                <a:latin typeface="Arial" panose="020B0604020202020204" pitchFamily="34" charset="0"/>
                <a:cs typeface="Arial" panose="020B0604020202020204" pitchFamily="34" charset="0"/>
              </a:rPr>
              <a:t>AI-assisted brainstorming and idea generation.</a:t>
            </a:r>
          </a:p>
          <a:p>
            <a:pPr lvl="1"/>
            <a:r>
              <a:rPr lang="en-US" sz="1600" b="1" dirty="0">
                <a:latin typeface="Arial" panose="020B0604020202020204" pitchFamily="34" charset="0"/>
                <a:cs typeface="Arial" panose="020B0604020202020204" pitchFamily="34" charset="0"/>
              </a:rPr>
              <a:t>Accelerating R&amp;D processes with predictive modeling and simulations.</a:t>
            </a:r>
            <a:endParaRPr lang="en-US" sz="16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Business Applications</a:t>
            </a:r>
          </a:p>
        </p:txBody>
      </p:sp>
    </p:spTree>
    <p:extLst>
      <p:ext uri="{BB962C8B-B14F-4D97-AF65-F5344CB8AC3E}">
        <p14:creationId xmlns:p14="http://schemas.microsoft.com/office/powerpoint/2010/main" val="1799619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Contextual Layering:</a:t>
            </a:r>
          </a:p>
          <a:p>
            <a:pPr lvl="1"/>
            <a:r>
              <a:rPr lang="en-US" sz="1600" b="1" dirty="0">
                <a:latin typeface="Arial" panose="020B0604020202020204" pitchFamily="34" charset="0"/>
                <a:cs typeface="Arial" panose="020B0604020202020204" pitchFamily="34" charset="0"/>
              </a:rPr>
              <a:t>Building a rich context around the prompt.</a:t>
            </a:r>
          </a:p>
          <a:p>
            <a:pPr lvl="1"/>
            <a:r>
              <a:rPr lang="en-US" sz="1600" b="1" dirty="0">
                <a:latin typeface="Arial" panose="020B0604020202020204" pitchFamily="34" charset="0"/>
                <a:cs typeface="Arial" panose="020B0604020202020204" pitchFamily="34" charset="0"/>
              </a:rPr>
              <a:t>Layering multiple pieces of information for depth.</a:t>
            </a:r>
          </a:p>
          <a:p>
            <a:pPr>
              <a:spcBef>
                <a:spcPts val="500"/>
              </a:spcBef>
            </a:pPr>
            <a:r>
              <a:rPr lang="en-US" sz="2000" b="1" dirty="0">
                <a:latin typeface="Arial" panose="020B0604020202020204" pitchFamily="34" charset="0"/>
                <a:cs typeface="Arial" panose="020B0604020202020204" pitchFamily="34" charset="0"/>
              </a:rPr>
              <a:t>Sequential Prompting:</a:t>
            </a:r>
          </a:p>
          <a:p>
            <a:pPr lvl="1"/>
            <a:r>
              <a:rPr lang="en-US" sz="1600" b="1" dirty="0">
                <a:latin typeface="Arial" panose="020B0604020202020204" pitchFamily="34" charset="0"/>
                <a:cs typeface="Arial" panose="020B0604020202020204" pitchFamily="34" charset="0"/>
              </a:rPr>
              <a:t>Creating a series of prompts based on previous responses.</a:t>
            </a:r>
          </a:p>
          <a:p>
            <a:pPr lvl="1"/>
            <a:r>
              <a:rPr lang="en-US" sz="1600" b="1" dirty="0">
                <a:latin typeface="Arial" panose="020B0604020202020204" pitchFamily="34" charset="0"/>
                <a:cs typeface="Arial" panose="020B0604020202020204" pitchFamily="34" charset="0"/>
              </a:rPr>
              <a:t>How this technique mimics natural conversation flow.</a:t>
            </a:r>
          </a:p>
          <a:p>
            <a:pPr>
              <a:spcBef>
                <a:spcPts val="500"/>
              </a:spcBef>
            </a:pPr>
            <a:r>
              <a:rPr lang="en-US" sz="2000" b="1" dirty="0">
                <a:latin typeface="Arial" panose="020B0604020202020204" pitchFamily="34" charset="0"/>
                <a:cs typeface="Arial" panose="020B0604020202020204" pitchFamily="34" charset="0"/>
              </a:rPr>
              <a:t>Hypothesis Testing:</a:t>
            </a:r>
          </a:p>
          <a:p>
            <a:pPr lvl="1"/>
            <a:r>
              <a:rPr lang="en-US" sz="1600" b="1" dirty="0">
                <a:latin typeface="Arial" panose="020B0604020202020204" pitchFamily="34" charset="0"/>
                <a:cs typeface="Arial" panose="020B0604020202020204" pitchFamily="34" charset="0"/>
              </a:rPr>
              <a:t>Using prompts to explore different scenarios or hypotheses.</a:t>
            </a:r>
          </a:p>
          <a:p>
            <a:pPr lvl="1"/>
            <a:r>
              <a:rPr lang="en-US" sz="1600" b="1" dirty="0">
                <a:latin typeface="Arial" panose="020B0604020202020204" pitchFamily="34" charset="0"/>
                <a:cs typeface="Arial" panose="020B0604020202020204" pitchFamily="34" charset="0"/>
              </a:rPr>
              <a:t>Encouraging AI to generate diverse perspectives.</a:t>
            </a:r>
          </a:p>
          <a:p>
            <a:pPr>
              <a:spcBef>
                <a:spcPts val="500"/>
              </a:spcBef>
            </a:pPr>
            <a:r>
              <a:rPr lang="en-US" sz="2000" b="1" dirty="0">
                <a:latin typeface="Arial" panose="020B0604020202020204" pitchFamily="34" charset="0"/>
                <a:cs typeface="Arial" panose="020B0604020202020204" pitchFamily="34" charset="0"/>
              </a:rPr>
              <a:t>Prompt Chaining:</a:t>
            </a:r>
          </a:p>
          <a:p>
            <a:pPr lvl="1"/>
            <a:r>
              <a:rPr lang="en-US" sz="1600" b="1" dirty="0">
                <a:latin typeface="Arial" panose="020B0604020202020204" pitchFamily="34" charset="0"/>
                <a:cs typeface="Arial" panose="020B0604020202020204" pitchFamily="34" charset="0"/>
              </a:rPr>
              <a:t>Linking multiple concepts or tasks in a single prompt.</a:t>
            </a:r>
          </a:p>
          <a:p>
            <a:pPr lvl="1"/>
            <a:r>
              <a:rPr lang="en-US" sz="1600" b="1" dirty="0">
                <a:latin typeface="Arial" panose="020B0604020202020204" pitchFamily="34" charset="0"/>
                <a:cs typeface="Arial" panose="020B0604020202020204" pitchFamily="34" charset="0"/>
              </a:rPr>
              <a:t>Achieving complex goals through integrated prompting.</a:t>
            </a:r>
          </a:p>
          <a:p>
            <a:pPr>
              <a:spcBef>
                <a:spcPts val="500"/>
              </a:spcBef>
            </a:pPr>
            <a:r>
              <a:rPr lang="en-US" sz="2000" b="1" dirty="0">
                <a:latin typeface="Arial" panose="020B0604020202020204" pitchFamily="34" charset="0"/>
                <a:cs typeface="Arial" panose="020B0604020202020204" pitchFamily="34" charset="0"/>
              </a:rPr>
              <a:t>Creative and Abstract Prompting:</a:t>
            </a:r>
          </a:p>
          <a:p>
            <a:pPr lvl="1"/>
            <a:r>
              <a:rPr lang="en-US" sz="1600" b="1" dirty="0">
                <a:latin typeface="Arial" panose="020B0604020202020204" pitchFamily="34" charset="0"/>
                <a:cs typeface="Arial" panose="020B0604020202020204" pitchFamily="34" charset="0"/>
              </a:rPr>
              <a:t>Encouraging AI to think 'outside the box'.</a:t>
            </a:r>
          </a:p>
          <a:p>
            <a:pPr lvl="1"/>
            <a:r>
              <a:rPr lang="en-US" sz="1600" b="1" dirty="0">
                <a:latin typeface="Arial" panose="020B0604020202020204" pitchFamily="34" charset="0"/>
                <a:cs typeface="Arial" panose="020B0604020202020204" pitchFamily="34" charset="0"/>
              </a:rPr>
              <a:t>Using abstract concepts to generate creative responses.</a:t>
            </a:r>
            <a:endParaRPr lang="en-US" sz="16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Advanced Prompting Techniques</a:t>
            </a:r>
          </a:p>
        </p:txBody>
      </p:sp>
    </p:spTree>
    <p:extLst>
      <p:ext uri="{BB962C8B-B14F-4D97-AF65-F5344CB8AC3E}">
        <p14:creationId xmlns:p14="http://schemas.microsoft.com/office/powerpoint/2010/main" val="40138005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Understanding AI Limitations and Bias:</a:t>
            </a:r>
          </a:p>
          <a:p>
            <a:pPr lvl="1"/>
            <a:r>
              <a:rPr lang="en-US" sz="1600" b="1" dirty="0">
                <a:latin typeface="Arial" panose="020B0604020202020204" pitchFamily="34" charset="0"/>
                <a:cs typeface="Arial" panose="020B0604020202020204" pitchFamily="34" charset="0"/>
              </a:rPr>
              <a:t>Recognizing inherent biases in AI models.</a:t>
            </a:r>
          </a:p>
          <a:p>
            <a:pPr lvl="1"/>
            <a:r>
              <a:rPr lang="en-US" sz="1600" b="1" dirty="0">
                <a:latin typeface="Arial" panose="020B0604020202020204" pitchFamily="34" charset="0"/>
                <a:cs typeface="Arial" panose="020B0604020202020204" pitchFamily="34" charset="0"/>
              </a:rPr>
              <a:t>Being aware of the limitations in AI's understanding and response capabilities.</a:t>
            </a:r>
          </a:p>
          <a:p>
            <a:pPr>
              <a:spcBef>
                <a:spcPts val="500"/>
              </a:spcBef>
            </a:pPr>
            <a:r>
              <a:rPr lang="en-US" sz="2000" b="1" dirty="0">
                <a:latin typeface="Arial" panose="020B0604020202020204" pitchFamily="34" charset="0"/>
                <a:cs typeface="Arial" panose="020B0604020202020204" pitchFamily="34" charset="0"/>
              </a:rPr>
              <a:t>Ensuring Data Privacy and Security:</a:t>
            </a:r>
          </a:p>
          <a:p>
            <a:pPr lvl="1"/>
            <a:r>
              <a:rPr lang="en-US" sz="1600" b="1" dirty="0">
                <a:latin typeface="Arial" panose="020B0604020202020204" pitchFamily="34" charset="0"/>
                <a:cs typeface="Arial" panose="020B0604020202020204" pitchFamily="34" charset="0"/>
              </a:rPr>
              <a:t>Handling personal and sensitive data responsibly.</a:t>
            </a:r>
          </a:p>
          <a:p>
            <a:pPr lvl="1"/>
            <a:r>
              <a:rPr lang="en-US" sz="1600" b="1" dirty="0">
                <a:latin typeface="Arial" panose="020B0604020202020204" pitchFamily="34" charset="0"/>
                <a:cs typeface="Arial" panose="020B0604020202020204" pitchFamily="34" charset="0"/>
              </a:rPr>
              <a:t>Adhering to data protection laws and regulations.</a:t>
            </a:r>
          </a:p>
          <a:p>
            <a:pPr>
              <a:spcBef>
                <a:spcPts val="500"/>
              </a:spcBef>
            </a:pPr>
            <a:r>
              <a:rPr lang="en-US" sz="2000" b="1" dirty="0">
                <a:latin typeface="Arial" panose="020B0604020202020204" pitchFamily="34" charset="0"/>
                <a:cs typeface="Arial" panose="020B0604020202020204" pitchFamily="34" charset="0"/>
              </a:rPr>
              <a:t>Avoiding Misuse and Manipulation:</a:t>
            </a:r>
          </a:p>
          <a:p>
            <a:pPr lvl="1"/>
            <a:r>
              <a:rPr lang="en-US" sz="1600" b="1" dirty="0">
                <a:latin typeface="Arial" panose="020B0604020202020204" pitchFamily="34" charset="0"/>
                <a:cs typeface="Arial" panose="020B0604020202020204" pitchFamily="34" charset="0"/>
              </a:rPr>
              <a:t>Ensuring AI is not used for deceptive purposes.</a:t>
            </a:r>
          </a:p>
          <a:p>
            <a:pPr lvl="1"/>
            <a:r>
              <a:rPr lang="en-US" sz="1600" b="1" dirty="0">
                <a:latin typeface="Arial" panose="020B0604020202020204" pitchFamily="34" charset="0"/>
                <a:cs typeface="Arial" panose="020B0604020202020204" pitchFamily="34" charset="0"/>
              </a:rPr>
              <a:t>Preventing the creation of misleading or harmful content.</a:t>
            </a:r>
          </a:p>
          <a:p>
            <a:pPr>
              <a:spcBef>
                <a:spcPts val="500"/>
              </a:spcBef>
            </a:pPr>
            <a:r>
              <a:rPr lang="en-US" sz="2000" b="1" dirty="0">
                <a:latin typeface="Arial" panose="020B0604020202020204" pitchFamily="34" charset="0"/>
                <a:cs typeface="Arial" panose="020B0604020202020204" pitchFamily="34" charset="0"/>
              </a:rPr>
              <a:t>Transparency in AI Usage:</a:t>
            </a:r>
          </a:p>
          <a:p>
            <a:pPr lvl="1"/>
            <a:r>
              <a:rPr lang="en-US" sz="1600" b="1" dirty="0">
                <a:latin typeface="Arial" panose="020B0604020202020204" pitchFamily="34" charset="0"/>
                <a:cs typeface="Arial" panose="020B0604020202020204" pitchFamily="34" charset="0"/>
              </a:rPr>
              <a:t>Being clear about the use of AI-generated content.</a:t>
            </a:r>
          </a:p>
          <a:p>
            <a:pPr lvl="1"/>
            <a:r>
              <a:rPr lang="en-US" sz="1600" b="1" dirty="0">
                <a:latin typeface="Arial" panose="020B0604020202020204" pitchFamily="34" charset="0"/>
                <a:cs typeface="Arial" panose="020B0604020202020204" pitchFamily="34" charset="0"/>
              </a:rPr>
              <a:t>Disclosing the involvement of AI in content creation or decision-making processes.</a:t>
            </a:r>
          </a:p>
          <a:p>
            <a:pPr>
              <a:spcBef>
                <a:spcPts val="500"/>
              </a:spcBef>
            </a:pPr>
            <a:r>
              <a:rPr lang="en-US" sz="2000" b="1" dirty="0">
                <a:latin typeface="Arial" panose="020B0604020202020204" pitchFamily="34" charset="0"/>
                <a:cs typeface="Arial" panose="020B0604020202020204" pitchFamily="34" charset="0"/>
              </a:rPr>
              <a:t>Continuous Learning and Adaptation:</a:t>
            </a:r>
          </a:p>
          <a:p>
            <a:pPr lvl="1"/>
            <a:r>
              <a:rPr lang="en-US" sz="1600" b="1" dirty="0">
                <a:latin typeface="Arial" panose="020B0604020202020204" pitchFamily="34" charset="0"/>
                <a:cs typeface="Arial" panose="020B0604020202020204" pitchFamily="34" charset="0"/>
              </a:rPr>
              <a:t>Staying informed about advancements in AI and ethical implications.</a:t>
            </a:r>
          </a:p>
          <a:p>
            <a:pPr lvl="1"/>
            <a:r>
              <a:rPr lang="en-US" sz="1600" b="1" dirty="0">
                <a:latin typeface="Arial" panose="020B0604020202020204" pitchFamily="34" charset="0"/>
                <a:cs typeface="Arial" panose="020B0604020202020204" pitchFamily="34" charset="0"/>
              </a:rPr>
              <a:t>Regularly updating policies and practices to align with evolving standards.</a:t>
            </a:r>
            <a:endParaRPr lang="en-US" dirty="0"/>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Ethical Considerations and Best Practices</a:t>
            </a:r>
          </a:p>
        </p:txBody>
      </p:sp>
    </p:spTree>
    <p:extLst>
      <p:ext uri="{BB962C8B-B14F-4D97-AF65-F5344CB8AC3E}">
        <p14:creationId xmlns:p14="http://schemas.microsoft.com/office/powerpoint/2010/main" val="551496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519706"/>
            <a:ext cx="10515599" cy="4855335"/>
          </a:xfrm>
        </p:spPr>
        <p:txBody>
          <a:bodyPr>
            <a:noAutofit/>
          </a:bodyPr>
          <a:lstStyle/>
          <a:p>
            <a:pPr>
              <a:spcBef>
                <a:spcPts val="500"/>
              </a:spcBef>
            </a:pPr>
            <a:r>
              <a:rPr lang="en-US" sz="1800" b="1" dirty="0">
                <a:solidFill>
                  <a:srgbClr val="0E101A"/>
                </a:solidFill>
                <a:effectLst/>
                <a:latin typeface="Arial" panose="020B0604020202020204" pitchFamily="34" charset="0"/>
                <a:cs typeface="Arial" panose="020B0604020202020204" pitchFamily="34" charset="0"/>
              </a:rPr>
              <a:t>Importance of clear and effective prompting.</a:t>
            </a:r>
          </a:p>
          <a:p>
            <a:pPr>
              <a:spcBef>
                <a:spcPts val="500"/>
              </a:spcBef>
            </a:pPr>
            <a:r>
              <a:rPr lang="en-US" sz="1800" b="1" dirty="0">
                <a:solidFill>
                  <a:srgbClr val="0E101A"/>
                </a:solidFill>
                <a:effectLst/>
                <a:latin typeface="Arial" panose="020B0604020202020204" pitchFamily="34" charset="0"/>
                <a:cs typeface="Arial" panose="020B0604020202020204" pitchFamily="34" charset="0"/>
              </a:rPr>
              <a:t>Impact of prompt structure on AI responses.</a:t>
            </a:r>
          </a:p>
          <a:p>
            <a:pPr>
              <a:spcBef>
                <a:spcPts val="500"/>
              </a:spcBef>
            </a:pPr>
            <a:r>
              <a:rPr lang="en-US" sz="1800" b="1" dirty="0">
                <a:solidFill>
                  <a:srgbClr val="0E101A"/>
                </a:solidFill>
                <a:effectLst/>
                <a:latin typeface="Arial" panose="020B0604020202020204" pitchFamily="34" charset="0"/>
                <a:cs typeface="Arial" panose="020B0604020202020204" pitchFamily="34" charset="0"/>
              </a:rPr>
              <a:t>You can apply use of AI prompting in personal and business contexts.</a:t>
            </a:r>
          </a:p>
          <a:p>
            <a:pPr>
              <a:spcBef>
                <a:spcPts val="500"/>
              </a:spcBef>
            </a:pPr>
            <a:r>
              <a:rPr lang="en-US" sz="1800" b="1" dirty="0">
                <a:solidFill>
                  <a:srgbClr val="0E101A"/>
                </a:solidFill>
                <a:effectLst/>
                <a:latin typeface="Arial" panose="020B0604020202020204" pitchFamily="34" charset="0"/>
                <a:cs typeface="Arial" panose="020B0604020202020204" pitchFamily="34" charset="0"/>
              </a:rPr>
              <a:t>Create a personal and business plan around ethical considerations and best practices in AI usage.</a:t>
            </a:r>
          </a:p>
          <a:p>
            <a:pPr>
              <a:spcBef>
                <a:spcPts val="500"/>
              </a:spcBef>
            </a:pPr>
            <a:r>
              <a:rPr lang="en-US" sz="1800" b="1" dirty="0">
                <a:solidFill>
                  <a:srgbClr val="0E101A"/>
                </a:solidFill>
                <a:effectLst/>
                <a:latin typeface="Arial" panose="020B0604020202020204" pitchFamily="34" charset="0"/>
                <a:cs typeface="Arial" panose="020B0604020202020204" pitchFamily="34" charset="0"/>
              </a:rPr>
              <a:t>Prompting is a skill that improves with practice.</a:t>
            </a:r>
          </a:p>
          <a:p>
            <a:pPr>
              <a:spcBef>
                <a:spcPts val="500"/>
              </a:spcBef>
            </a:pPr>
            <a:r>
              <a:rPr lang="en-US" sz="1800" b="1" dirty="0">
                <a:solidFill>
                  <a:srgbClr val="0E101A"/>
                </a:solidFill>
                <a:effectLst/>
                <a:latin typeface="Arial" panose="020B0604020202020204" pitchFamily="34" charset="0"/>
                <a:cs typeface="Arial" panose="020B0604020202020204" pitchFamily="34" charset="0"/>
              </a:rPr>
              <a:t>Encourage experimentation with different prompts and scenarios.</a:t>
            </a:r>
            <a:endParaRPr lang="en-US" sz="1800" dirty="0">
              <a:solidFill>
                <a:srgbClr val="0E101A"/>
              </a:solidFill>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6"/>
            <a:ext cx="10515600" cy="1038672"/>
          </a:xfrm>
        </p:spPr>
        <p:txBody>
          <a:bodyPr>
            <a:normAutofit/>
          </a:bodyPr>
          <a:lstStyle/>
          <a:p>
            <a:r>
              <a:rPr lang="en-US" sz="4000" b="1" dirty="0">
                <a:latin typeface="Arial" panose="020B0604020202020204" pitchFamily="34" charset="0"/>
                <a:cs typeface="Arial" panose="020B0604020202020204" pitchFamily="34" charset="0"/>
              </a:rPr>
              <a:t>Wrapping Things Up</a:t>
            </a:r>
          </a:p>
        </p:txBody>
      </p:sp>
    </p:spTree>
    <p:extLst>
      <p:ext uri="{BB962C8B-B14F-4D97-AF65-F5344CB8AC3E}">
        <p14:creationId xmlns:p14="http://schemas.microsoft.com/office/powerpoint/2010/main" val="7115006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341376" y="268224"/>
            <a:ext cx="11631167" cy="6106817"/>
          </a:xfrm>
        </p:spPr>
        <p:txBody>
          <a:bodyPr>
            <a:noAutofit/>
          </a:bodyPr>
          <a:lstStyle/>
          <a:p>
            <a:pPr marL="0" indent="0" algn="ctr">
              <a:spcBef>
                <a:spcPts val="500"/>
              </a:spcBef>
              <a:buNone/>
            </a:pPr>
            <a:endParaRPr lang="en-US" sz="6000" b="1" dirty="0">
              <a:solidFill>
                <a:srgbClr val="0E101A"/>
              </a:solidFill>
              <a:effectLst/>
              <a:latin typeface="Arial" panose="020B0604020202020204" pitchFamily="34" charset="0"/>
              <a:cs typeface="Arial" panose="020B0604020202020204" pitchFamily="34" charset="0"/>
            </a:endParaRPr>
          </a:p>
          <a:p>
            <a:pPr marL="0" indent="0" algn="ctr">
              <a:spcBef>
                <a:spcPts val="500"/>
              </a:spcBef>
              <a:buNone/>
            </a:pPr>
            <a:endParaRPr lang="en-US" sz="6000" b="1" dirty="0">
              <a:solidFill>
                <a:srgbClr val="0E101A"/>
              </a:solidFill>
              <a:latin typeface="Arial" panose="020B0604020202020204" pitchFamily="34" charset="0"/>
              <a:cs typeface="Arial" panose="020B0604020202020204" pitchFamily="34" charset="0"/>
            </a:endParaRPr>
          </a:p>
          <a:p>
            <a:pPr marL="0" indent="0" algn="ctr">
              <a:spcBef>
                <a:spcPts val="500"/>
              </a:spcBef>
              <a:buNone/>
            </a:pPr>
            <a:endParaRPr lang="en-US" sz="6000" b="1" dirty="0">
              <a:solidFill>
                <a:srgbClr val="0E101A"/>
              </a:solidFill>
              <a:effectLst/>
              <a:latin typeface="Arial" panose="020B0604020202020204" pitchFamily="34" charset="0"/>
              <a:cs typeface="Arial" panose="020B0604020202020204" pitchFamily="34" charset="0"/>
            </a:endParaRPr>
          </a:p>
          <a:p>
            <a:pPr marL="0" indent="0" algn="ctr">
              <a:spcBef>
                <a:spcPts val="500"/>
              </a:spcBef>
              <a:buNone/>
            </a:pPr>
            <a:r>
              <a:rPr lang="en-US" sz="6000" b="1" dirty="0">
                <a:solidFill>
                  <a:srgbClr val="0E101A"/>
                </a:solidFill>
                <a:effectLst/>
                <a:latin typeface="Arial" panose="020B0604020202020204" pitchFamily="34" charset="0"/>
                <a:cs typeface="Arial" panose="020B0604020202020204" pitchFamily="34" charset="0"/>
              </a:rPr>
              <a:t>Q&amp;A</a:t>
            </a:r>
            <a:endParaRPr lang="en-US" sz="6000" b="1" i="1" dirty="0">
              <a:solidFill>
                <a:srgbClr val="0E101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9530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About Greg Leonardo</a:t>
            </a:r>
          </a:p>
        </p:txBody>
      </p:sp>
      <p:sp>
        <p:nvSpPr>
          <p:cNvPr id="10" name="Content Placeholder 9"/>
          <p:cNvSpPr>
            <a:spLocks noGrp="1"/>
          </p:cNvSpPr>
          <p:nvPr>
            <p:ph idx="1"/>
          </p:nvPr>
        </p:nvSpPr>
        <p:spPr>
          <a:xfrm>
            <a:off x="838200" y="1690455"/>
            <a:ext cx="10515600" cy="4351338"/>
          </a:xfrm>
        </p:spPr>
        <p:txBody>
          <a:bodyPr>
            <a:normAutofit/>
          </a:bodyPr>
          <a:lstStyle/>
          <a:p>
            <a:pPr>
              <a:spcBef>
                <a:spcPts val="500"/>
              </a:spcBef>
            </a:pPr>
            <a:r>
              <a:rPr lang="en-US" sz="2000" dirty="0">
                <a:solidFill>
                  <a:schemeClr val="tx2"/>
                </a:solidFill>
                <a:latin typeface="Arial" panose="020B0604020202020204" pitchFamily="34" charset="0"/>
                <a:cs typeface="Arial" panose="020B0604020202020204" pitchFamily="34" charset="0"/>
              </a:rPr>
              <a:t>Public Cloud Architect and Founder of Webonology</a:t>
            </a:r>
          </a:p>
          <a:p>
            <a:pPr>
              <a:spcBef>
                <a:spcPts val="500"/>
              </a:spcBef>
            </a:pPr>
            <a:r>
              <a:rPr lang="en-US" sz="2000" dirty="0">
                <a:solidFill>
                  <a:schemeClr val="tx2"/>
                </a:solidFill>
                <a:latin typeface="Arial" panose="020B0604020202020204" pitchFamily="34" charset="0"/>
                <a:cs typeface="Arial" panose="020B0604020202020204" pitchFamily="34" charset="0"/>
              </a:rPr>
              <a:t>I have been working in many facets of the IT industry since my time in the military.</a:t>
            </a:r>
          </a:p>
          <a:p>
            <a:pPr>
              <a:spcBef>
                <a:spcPts val="500"/>
              </a:spcBef>
            </a:pPr>
            <a:r>
              <a:rPr lang="en-US" sz="2000" dirty="0">
                <a:solidFill>
                  <a:schemeClr val="tx2"/>
                </a:solidFill>
                <a:latin typeface="Arial" panose="020B0604020202020204" pitchFamily="34" charset="0"/>
                <a:cs typeface="Arial" panose="020B0604020202020204" pitchFamily="34" charset="0"/>
              </a:rPr>
              <a:t>I'm a father, veteran, developer, teacher, speaker, and early adopter</a:t>
            </a:r>
          </a:p>
          <a:p>
            <a:pPr>
              <a:spcBef>
                <a:spcPts val="500"/>
              </a:spcBef>
            </a:pPr>
            <a:r>
              <a:rPr lang="en-US" sz="2000" dirty="0">
                <a:solidFill>
                  <a:schemeClr val="tx2"/>
                </a:solidFill>
                <a:latin typeface="Arial" panose="020B0604020202020204" pitchFamily="34" charset="0"/>
                <a:cs typeface="Arial" panose="020B0604020202020204" pitchFamily="34" charset="0"/>
              </a:rPr>
              <a:t>I am an Azure MVP, Certified Azure Solution Architect, and Certified Microsoft trainer</a:t>
            </a:r>
          </a:p>
          <a:p>
            <a:pPr>
              <a:spcBef>
                <a:spcPts val="500"/>
              </a:spcBef>
            </a:pPr>
            <a:r>
              <a:rPr lang="en-US" sz="2000" dirty="0">
                <a:solidFill>
                  <a:schemeClr val="tx2"/>
                </a:solidFill>
                <a:latin typeface="Arial" panose="020B0604020202020204" pitchFamily="34" charset="0"/>
                <a:cs typeface="Arial" panose="020B0604020202020204" pitchFamily="34" charset="0"/>
              </a:rPr>
              <a:t> I co-authored two Architectural Guideline books for Microsoft and wrote one on Building Solutions in Azure. </a:t>
            </a:r>
          </a:p>
          <a:p>
            <a:pPr>
              <a:spcBef>
                <a:spcPts val="500"/>
              </a:spcBef>
            </a:pPr>
            <a:r>
              <a:rPr lang="en-US" sz="2000" dirty="0">
                <a:solidFill>
                  <a:schemeClr val="tx2"/>
                </a:solidFill>
                <a:latin typeface="Arial" panose="020B0604020202020204" pitchFamily="34" charset="0"/>
                <a:cs typeface="Arial" panose="020B0604020202020204" pitchFamily="34" charset="0"/>
              </a:rPr>
              <a:t>I’m president of TampaDev, a non-profit that runs #</a:t>
            </a:r>
            <a:r>
              <a:rPr lang="en-US" sz="2000" dirty="0" err="1">
                <a:solidFill>
                  <a:schemeClr val="tx2"/>
                </a:solidFill>
                <a:latin typeface="Arial" panose="020B0604020202020204" pitchFamily="34" charset="0"/>
                <a:cs typeface="Arial" panose="020B0604020202020204" pitchFamily="34" charset="0"/>
              </a:rPr>
              <a:t>TampaCC</a:t>
            </a:r>
            <a:endParaRPr lang="en-US" sz="2000" dirty="0">
              <a:solidFill>
                <a:schemeClr val="tx2"/>
              </a:solidFill>
              <a:latin typeface="Arial" panose="020B0604020202020204" pitchFamily="34" charset="0"/>
              <a:cs typeface="Arial" panose="020B0604020202020204" pitchFamily="34" charset="0"/>
            </a:endParaRPr>
          </a:p>
          <a:p>
            <a:pPr>
              <a:spcBef>
                <a:spcPts val="500"/>
              </a:spcBef>
            </a:pPr>
            <a:endParaRPr lang="en-US" sz="2000" dirty="0">
              <a:solidFill>
                <a:schemeClr val="tx2"/>
              </a:solidFill>
              <a:latin typeface="Arial" panose="020B0604020202020204" pitchFamily="34" charset="0"/>
              <a:cs typeface="Arial" panose="020B0604020202020204" pitchFamily="34" charset="0"/>
            </a:endParaRPr>
          </a:p>
          <a:p>
            <a:pPr marL="0" indent="0">
              <a:spcBef>
                <a:spcPts val="500"/>
              </a:spcBef>
              <a:buNone/>
            </a:pPr>
            <a:r>
              <a:rPr lang="en-US" sz="2000" dirty="0">
                <a:solidFill>
                  <a:schemeClr val="tx2"/>
                </a:solidFill>
                <a:latin typeface="Arial" panose="020B0604020202020204" pitchFamily="34" charset="0"/>
                <a:cs typeface="Arial" panose="020B0604020202020204" pitchFamily="34" charset="0"/>
                <a:hlinkClick r:id="rId2"/>
              </a:rPr>
              <a:t>https://www.clouddailywire.com/</a:t>
            </a:r>
            <a:endParaRPr lang="en-US" sz="2000" dirty="0">
              <a:solidFill>
                <a:schemeClr val="tx2"/>
              </a:solidFill>
              <a:latin typeface="Arial" panose="020B0604020202020204" pitchFamily="34" charset="0"/>
              <a:cs typeface="Arial" panose="020B0604020202020204" pitchFamily="34" charset="0"/>
            </a:endParaRPr>
          </a:p>
          <a:p>
            <a:pPr marL="0" indent="0">
              <a:spcBef>
                <a:spcPts val="500"/>
              </a:spcBef>
              <a:buNone/>
            </a:pPr>
            <a:r>
              <a:rPr lang="en-US" sz="2000" dirty="0">
                <a:solidFill>
                  <a:schemeClr val="tx2"/>
                </a:solidFill>
                <a:latin typeface="Arial" panose="020B0604020202020204" pitchFamily="34" charset="0"/>
                <a:cs typeface="Arial" panose="020B0604020202020204" pitchFamily="34" charset="0"/>
                <a:hlinkClick r:id="rId3"/>
              </a:rPr>
              <a:t>https://www.gregleonardo.com/</a:t>
            </a:r>
            <a:endParaRPr lang="en-US" sz="2000" dirty="0">
              <a:solidFill>
                <a:schemeClr val="tx2"/>
              </a:solidFill>
              <a:latin typeface="Arial" panose="020B0604020202020204" pitchFamily="34" charset="0"/>
              <a:cs typeface="Arial" panose="020B0604020202020204" pitchFamily="34" charset="0"/>
            </a:endParaRPr>
          </a:p>
          <a:p>
            <a:pPr marL="0" indent="0">
              <a:spcBef>
                <a:spcPts val="500"/>
              </a:spcBef>
              <a:buNone/>
            </a:pPr>
            <a:endParaRPr lang="en-US" sz="2000" dirty="0">
              <a:solidFill>
                <a:schemeClr val="tx2"/>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400" y="241319"/>
            <a:ext cx="2740217" cy="1120310"/>
          </a:xfrm>
          <a:prstGeom prst="rect">
            <a:avLst/>
          </a:prstGeom>
        </p:spPr>
      </p:pic>
      <p:pic>
        <p:nvPicPr>
          <p:cNvPr id="3" name="Picture 2">
            <a:extLst>
              <a:ext uri="{FF2B5EF4-FFF2-40B4-BE49-F238E27FC236}">
                <a16:creationId xmlns:a16="http://schemas.microsoft.com/office/drawing/2014/main" id="{31903C68-B3EF-48A5-B96C-5B614AA77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1093" y="4264648"/>
            <a:ext cx="1403659" cy="1403659"/>
          </a:xfrm>
          <a:prstGeom prst="rect">
            <a:avLst/>
          </a:prstGeom>
        </p:spPr>
      </p:pic>
      <p:pic>
        <p:nvPicPr>
          <p:cNvPr id="4" name="Picture 3" descr="A blue and white circle with text&#10;&#10;Description automatically generated">
            <a:extLst>
              <a:ext uri="{FF2B5EF4-FFF2-40B4-BE49-F238E27FC236}">
                <a16:creationId xmlns:a16="http://schemas.microsoft.com/office/drawing/2014/main" id="{F619D901-0DF2-D0AF-35CB-35772E5740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9699" y="4257900"/>
            <a:ext cx="1403659" cy="1410407"/>
          </a:xfrm>
          <a:prstGeom prst="rect">
            <a:avLst/>
          </a:prstGeom>
        </p:spPr>
      </p:pic>
    </p:spTree>
    <p:extLst>
      <p:ext uri="{BB962C8B-B14F-4D97-AF65-F5344CB8AC3E}">
        <p14:creationId xmlns:p14="http://schemas.microsoft.com/office/powerpoint/2010/main" val="26988425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A26D-66FB-4EF4-8439-AF35AE573264}"/>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Some Quick Rules</a:t>
            </a:r>
          </a:p>
        </p:txBody>
      </p:sp>
      <p:sp>
        <p:nvSpPr>
          <p:cNvPr id="3" name="Content Placeholder 2">
            <a:extLst>
              <a:ext uri="{FF2B5EF4-FFF2-40B4-BE49-F238E27FC236}">
                <a16:creationId xmlns:a16="http://schemas.microsoft.com/office/drawing/2014/main" id="{BB266259-80FA-4D7C-AEB0-92F8A0EFADB7}"/>
              </a:ext>
            </a:extLst>
          </p:cNvPr>
          <p:cNvSpPr>
            <a:spLocks noGrp="1"/>
          </p:cNvSpPr>
          <p:nvPr>
            <p:ph idx="1"/>
          </p:nvPr>
        </p:nvSpPr>
        <p:spPr/>
        <p:txBody>
          <a:bodyPr/>
          <a:lstStyle/>
          <a:p>
            <a:pPr>
              <a:spcBef>
                <a:spcPts val="500"/>
              </a:spcBef>
            </a:pPr>
            <a:r>
              <a:rPr lang="en-US" sz="2000" dirty="0">
                <a:latin typeface="Arial" panose="020B0604020202020204" pitchFamily="34" charset="0"/>
                <a:cs typeface="Arial" panose="020B0604020202020204" pitchFamily="34" charset="0"/>
              </a:rPr>
              <a:t>If you aren’t asking a question, please be respectful of those around you</a:t>
            </a:r>
          </a:p>
          <a:p>
            <a:pPr>
              <a:spcBef>
                <a:spcPts val="500"/>
              </a:spcBef>
            </a:pPr>
            <a:r>
              <a:rPr lang="en-US" sz="2000" dirty="0">
                <a:latin typeface="Arial" panose="020B0604020202020204" pitchFamily="34" charset="0"/>
                <a:cs typeface="Arial" panose="020B0604020202020204" pitchFamily="34" charset="0"/>
              </a:rPr>
              <a:t>Please raised hand for clarification questions.</a:t>
            </a:r>
          </a:p>
          <a:p>
            <a:pPr>
              <a:spcBef>
                <a:spcPts val="500"/>
              </a:spcBef>
            </a:pPr>
            <a:r>
              <a:rPr lang="en-US" sz="2000" dirty="0">
                <a:latin typeface="Arial" panose="020B0604020202020204" pitchFamily="34" charset="0"/>
                <a:cs typeface="Arial" panose="020B0604020202020204" pitchFamily="34" charset="0"/>
              </a:rPr>
              <a:t>Overall, be respectful to your presenter and fellow attendees</a:t>
            </a:r>
          </a:p>
          <a:p>
            <a:pPr>
              <a:spcBef>
                <a:spcPts val="500"/>
              </a:spcBef>
            </a:pPr>
            <a:r>
              <a:rPr lang="en-US" sz="2000" dirty="0">
                <a:latin typeface="Arial" panose="020B0604020202020204" pitchFamily="34" charset="0"/>
                <a:cs typeface="Arial" panose="020B0604020202020204" pitchFamily="34" charset="0"/>
              </a:rPr>
              <a:t>But most of all </a:t>
            </a:r>
            <a:r>
              <a:rPr lang="en-US" sz="2000" b="1" i="1" dirty="0">
                <a:latin typeface="Arial" panose="020B0604020202020204" pitchFamily="34" charset="0"/>
                <a:cs typeface="Arial" panose="020B0604020202020204" pitchFamily="34" charset="0"/>
              </a:rPr>
              <a:t>Let’s have fun</a:t>
            </a:r>
          </a:p>
        </p:txBody>
      </p:sp>
    </p:spTree>
    <p:extLst>
      <p:ext uri="{BB962C8B-B14F-4D97-AF65-F5344CB8AC3E}">
        <p14:creationId xmlns:p14="http://schemas.microsoft.com/office/powerpoint/2010/main" val="35040828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9768840" cy="4209415"/>
          </a:xfrm>
        </p:spPr>
        <p:txBody>
          <a:bodyPr>
            <a:normAutofit/>
          </a:bodyPr>
          <a:lstStyle/>
          <a:p>
            <a:pPr>
              <a:spcBef>
                <a:spcPts val="500"/>
              </a:spcBef>
            </a:pPr>
            <a:r>
              <a:rPr lang="en-US" sz="2400" dirty="0">
                <a:latin typeface="Arial" panose="020B0604020202020204" pitchFamily="34" charset="0"/>
                <a:cs typeface="Arial" panose="020B0604020202020204" pitchFamily="34" charset="0"/>
              </a:rPr>
              <a:t>Defining AI Prompting:</a:t>
            </a:r>
          </a:p>
          <a:p>
            <a:pPr lvl="1"/>
            <a:r>
              <a:rPr lang="en-US" dirty="0">
                <a:latin typeface="Arial" panose="020B0604020202020204" pitchFamily="34" charset="0"/>
                <a:cs typeface="Arial" panose="020B0604020202020204" pitchFamily="34" charset="0"/>
              </a:rPr>
              <a:t>Interactive communication with AI</a:t>
            </a:r>
          </a:p>
          <a:p>
            <a:pPr lvl="1"/>
            <a:r>
              <a:rPr lang="en-US" dirty="0">
                <a:latin typeface="Arial" panose="020B0604020202020204" pitchFamily="34" charset="0"/>
                <a:cs typeface="Arial" panose="020B0604020202020204" pitchFamily="34" charset="0"/>
              </a:rPr>
              <a:t>The role of prompts in directing AI responses</a:t>
            </a:r>
          </a:p>
          <a:p>
            <a:pPr>
              <a:spcBef>
                <a:spcPts val="500"/>
              </a:spcBef>
            </a:pPr>
            <a:r>
              <a:rPr lang="en-US" sz="2400" dirty="0">
                <a:latin typeface="Arial" panose="020B0604020202020204" pitchFamily="34" charset="0"/>
                <a:cs typeface="Arial" panose="020B0604020202020204" pitchFamily="34" charset="0"/>
              </a:rPr>
              <a:t>The Evolution of AI in Communication:</a:t>
            </a:r>
          </a:p>
          <a:p>
            <a:pPr lvl="1"/>
            <a:r>
              <a:rPr lang="en-US" dirty="0">
                <a:latin typeface="Arial" panose="020B0604020202020204" pitchFamily="34" charset="0"/>
                <a:cs typeface="Arial" panose="020B0604020202020204" pitchFamily="34" charset="0"/>
              </a:rPr>
              <a:t>From simple queries to complex interactions</a:t>
            </a:r>
          </a:p>
          <a:p>
            <a:pPr lvl="1"/>
            <a:r>
              <a:rPr lang="en-US" dirty="0">
                <a:latin typeface="Arial" panose="020B0604020202020204" pitchFamily="34" charset="0"/>
                <a:cs typeface="Arial" panose="020B0604020202020204" pitchFamily="34" charset="0"/>
              </a:rPr>
              <a:t>Advances in natural language understanding and generation</a:t>
            </a: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Introduction to AI Prompting</a:t>
            </a:r>
          </a:p>
        </p:txBody>
      </p:sp>
    </p:spTree>
    <p:extLst>
      <p:ext uri="{BB962C8B-B14F-4D97-AF65-F5344CB8AC3E}">
        <p14:creationId xmlns:p14="http://schemas.microsoft.com/office/powerpoint/2010/main" val="37659232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The Basics of Prompting</a:t>
            </a:r>
          </a:p>
        </p:txBody>
      </p:sp>
      <p:graphicFrame>
        <p:nvGraphicFramePr>
          <p:cNvPr id="2" name="Table 1">
            <a:extLst>
              <a:ext uri="{FF2B5EF4-FFF2-40B4-BE49-F238E27FC236}">
                <a16:creationId xmlns:a16="http://schemas.microsoft.com/office/drawing/2014/main" id="{FAC66329-BBFB-B3BE-2226-A6EF0BD2ED1B}"/>
              </a:ext>
            </a:extLst>
          </p:cNvPr>
          <p:cNvGraphicFramePr>
            <a:graphicFrameLocks noGrp="1"/>
          </p:cNvGraphicFramePr>
          <p:nvPr>
            <p:extLst>
              <p:ext uri="{D42A27DB-BD31-4B8C-83A1-F6EECF244321}">
                <p14:modId xmlns:p14="http://schemas.microsoft.com/office/powerpoint/2010/main" val="3315445530"/>
              </p:ext>
            </p:extLst>
          </p:nvPr>
        </p:nvGraphicFramePr>
        <p:xfrm>
          <a:off x="956734" y="1753658"/>
          <a:ext cx="9764539" cy="4635758"/>
        </p:xfrm>
        <a:graphic>
          <a:graphicData uri="http://schemas.openxmlformats.org/drawingml/2006/table">
            <a:tbl>
              <a:tblPr/>
              <a:tblGrid>
                <a:gridCol w="2543586">
                  <a:extLst>
                    <a:ext uri="{9D8B030D-6E8A-4147-A177-3AD203B41FA5}">
                      <a16:colId xmlns:a16="http://schemas.microsoft.com/office/drawing/2014/main" val="2369403300"/>
                    </a:ext>
                  </a:extLst>
                </a:gridCol>
                <a:gridCol w="7220953">
                  <a:extLst>
                    <a:ext uri="{9D8B030D-6E8A-4147-A177-3AD203B41FA5}">
                      <a16:colId xmlns:a16="http://schemas.microsoft.com/office/drawing/2014/main" val="2578620778"/>
                    </a:ext>
                  </a:extLst>
                </a:gridCol>
              </a:tblGrid>
              <a:tr h="212260">
                <a:tc>
                  <a:txBody>
                    <a:bodyPr/>
                    <a:lstStyle/>
                    <a:p>
                      <a:pPr fontAlgn="b"/>
                      <a:r>
                        <a:rPr lang="en-US" sz="1800" b="1">
                          <a:effectLst/>
                        </a:rPr>
                        <a:t>Element of a Prompt</a:t>
                      </a:r>
                    </a:p>
                  </a:txBody>
                  <a:tcPr marL="53065" marR="53065" marT="26533" marB="265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fontAlgn="b"/>
                      <a:r>
                        <a:rPr lang="en-US" sz="1800" b="1" dirty="0">
                          <a:effectLst/>
                        </a:rPr>
                        <a:t>Why It Is Important</a:t>
                      </a:r>
                    </a:p>
                  </a:txBody>
                  <a:tcPr marL="53065" marR="53065" marT="26533" marB="265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28790062"/>
                  </a:ext>
                </a:extLst>
              </a:tr>
              <a:tr h="212260">
                <a:tc>
                  <a:txBody>
                    <a:bodyPr/>
                    <a:lstStyle/>
                    <a:p>
                      <a:pPr fontAlgn="base"/>
                      <a:r>
                        <a:rPr lang="en-US" sz="1600" b="1">
                          <a:effectLst/>
                        </a:rPr>
                        <a:t>Clarity</a:t>
                      </a:r>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Ensures the AI accurately understands the request.</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8267356"/>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Reduces ambiguity, leading to more relevant responses.</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6085307"/>
                  </a:ext>
                </a:extLst>
              </a:tr>
              <a:tr h="371456">
                <a:tc>
                  <a:txBody>
                    <a:bodyPr/>
                    <a:lstStyle/>
                    <a:p>
                      <a:pPr fontAlgn="base"/>
                      <a:r>
                        <a:rPr lang="en-US" sz="1600" b="1" dirty="0">
                          <a:effectLst/>
                        </a:rPr>
                        <a:t>Specificity</a:t>
                      </a:r>
                      <a:endParaRPr lang="en-US" sz="1600" dirty="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Guides the AI to provide detailed and focused answers.</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084862"/>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Helps in obtaining information or results tailored to specific needs.</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826345"/>
                  </a:ext>
                </a:extLst>
              </a:tr>
              <a:tr h="371456">
                <a:tc>
                  <a:txBody>
                    <a:bodyPr/>
                    <a:lstStyle/>
                    <a:p>
                      <a:pPr fontAlgn="base"/>
                      <a:r>
                        <a:rPr lang="en-US" sz="1600" b="1">
                          <a:effectLst/>
                        </a:rPr>
                        <a:t>Context</a:t>
                      </a:r>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Provides background information to frame the response.</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543341"/>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Enhances the relevance and accuracy of the AI's output.</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755146"/>
                  </a:ext>
                </a:extLst>
              </a:tr>
              <a:tr h="371456">
                <a:tc>
                  <a:txBody>
                    <a:bodyPr/>
                    <a:lstStyle/>
                    <a:p>
                      <a:pPr fontAlgn="base"/>
                      <a:r>
                        <a:rPr lang="en-US" sz="1600" b="1">
                          <a:effectLst/>
                        </a:rPr>
                        <a:t>Tone and Style</a:t>
                      </a:r>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Sets the desired mood or approach for the interaction.</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8544767"/>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Important for aligning the response with the intended audience.</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836336"/>
                  </a:ext>
                </a:extLst>
              </a:tr>
              <a:tr h="371456">
                <a:tc>
                  <a:txBody>
                    <a:bodyPr/>
                    <a:lstStyle/>
                    <a:p>
                      <a:pPr fontAlgn="base"/>
                      <a:r>
                        <a:rPr lang="en-US" sz="1600" b="1">
                          <a:effectLst/>
                        </a:rPr>
                        <a:t>Objective/Intent</a:t>
                      </a:r>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Defines the purpose of the prompt (inform, instruct, entertain, etc.).</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260034"/>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Directs the AI towards the desired outcome of the interaction.</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6748587"/>
                  </a:ext>
                </a:extLst>
              </a:tr>
              <a:tr h="212260">
                <a:tc>
                  <a:txBody>
                    <a:bodyPr/>
                    <a:lstStyle/>
                    <a:p>
                      <a:pPr fontAlgn="base"/>
                      <a:r>
                        <a:rPr lang="en-US" sz="1600" b="1">
                          <a:effectLst/>
                        </a:rPr>
                        <a:t>Brevity and Precision</a:t>
                      </a:r>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Keeps the prompt focused and efficient.</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56252"/>
                  </a:ext>
                </a:extLst>
              </a:tr>
              <a:tr h="371456">
                <a:tc>
                  <a:txBody>
                    <a:bodyPr/>
                    <a:lstStyle/>
                    <a:p>
                      <a:pPr fontAlgn="base"/>
                      <a:endParaRPr lang="en-US" sz="1600">
                        <a:effectLst/>
                      </a:endParaRP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Prevents overloading the AI with unnecessary information.</a:t>
                      </a:r>
                    </a:p>
                  </a:txBody>
                  <a:tcPr marL="53065" marR="53065" marT="26533" marB="265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661088"/>
                  </a:ext>
                </a:extLst>
              </a:tr>
            </a:tbl>
          </a:graphicData>
        </a:graphic>
      </p:graphicFrame>
    </p:spTree>
    <p:extLst>
      <p:ext uri="{BB962C8B-B14F-4D97-AF65-F5344CB8AC3E}">
        <p14:creationId xmlns:p14="http://schemas.microsoft.com/office/powerpoint/2010/main" val="18754110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Prompting Structure and Format</a:t>
            </a:r>
          </a:p>
        </p:txBody>
      </p:sp>
      <p:graphicFrame>
        <p:nvGraphicFramePr>
          <p:cNvPr id="7" name="Content Placeholder 6">
            <a:extLst>
              <a:ext uri="{FF2B5EF4-FFF2-40B4-BE49-F238E27FC236}">
                <a16:creationId xmlns:a16="http://schemas.microsoft.com/office/drawing/2014/main" id="{0D39C309-3913-E32A-A7A4-7DF2812D1FE7}"/>
              </a:ext>
            </a:extLst>
          </p:cNvPr>
          <p:cNvGraphicFramePr>
            <a:graphicFrameLocks noGrp="1"/>
          </p:cNvGraphicFramePr>
          <p:nvPr>
            <p:ph idx="1"/>
            <p:extLst>
              <p:ext uri="{D42A27DB-BD31-4B8C-83A1-F6EECF244321}">
                <p14:modId xmlns:p14="http://schemas.microsoft.com/office/powerpoint/2010/main" val="1649370728"/>
              </p:ext>
            </p:extLst>
          </p:nvPr>
        </p:nvGraphicFramePr>
        <p:xfrm>
          <a:off x="724395" y="1825625"/>
          <a:ext cx="10212779" cy="4168118"/>
        </p:xfrm>
        <a:graphic>
          <a:graphicData uri="http://schemas.openxmlformats.org/drawingml/2006/table">
            <a:tbl>
              <a:tblPr/>
              <a:tblGrid>
                <a:gridCol w="2416738">
                  <a:extLst>
                    <a:ext uri="{9D8B030D-6E8A-4147-A177-3AD203B41FA5}">
                      <a16:colId xmlns:a16="http://schemas.microsoft.com/office/drawing/2014/main" val="321652063"/>
                    </a:ext>
                  </a:extLst>
                </a:gridCol>
                <a:gridCol w="3733800">
                  <a:extLst>
                    <a:ext uri="{9D8B030D-6E8A-4147-A177-3AD203B41FA5}">
                      <a16:colId xmlns:a16="http://schemas.microsoft.com/office/drawing/2014/main" val="1450490169"/>
                    </a:ext>
                  </a:extLst>
                </a:gridCol>
                <a:gridCol w="4062241">
                  <a:extLst>
                    <a:ext uri="{9D8B030D-6E8A-4147-A177-3AD203B41FA5}">
                      <a16:colId xmlns:a16="http://schemas.microsoft.com/office/drawing/2014/main" val="1678639833"/>
                    </a:ext>
                  </a:extLst>
                </a:gridCol>
              </a:tblGrid>
              <a:tr h="261076">
                <a:tc>
                  <a:txBody>
                    <a:bodyPr/>
                    <a:lstStyle/>
                    <a:p>
                      <a:pPr fontAlgn="b"/>
                      <a:r>
                        <a:rPr lang="en-US" sz="1800" b="1">
                          <a:effectLst/>
                        </a:rPr>
                        <a:t>Component</a:t>
                      </a:r>
                    </a:p>
                  </a:txBody>
                  <a:tcPr marL="71333" marR="71333" marT="35667" marB="35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fontAlgn="b"/>
                      <a:r>
                        <a:rPr lang="en-US" sz="1800" b="1" dirty="0">
                          <a:effectLst/>
                        </a:rPr>
                        <a:t>Description</a:t>
                      </a:r>
                    </a:p>
                  </a:txBody>
                  <a:tcPr marL="71333" marR="71333" marT="35667" marB="35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fontAlgn="b"/>
                      <a:r>
                        <a:rPr lang="en-US" sz="1800" b="1" dirty="0">
                          <a:effectLst/>
                        </a:rPr>
                        <a:t>Importance</a:t>
                      </a:r>
                    </a:p>
                  </a:txBody>
                  <a:tcPr marL="71333" marR="71333" marT="35667" marB="35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29698254"/>
                  </a:ext>
                </a:extLst>
              </a:tr>
              <a:tr h="652690">
                <a:tc>
                  <a:txBody>
                    <a:bodyPr/>
                    <a:lstStyle/>
                    <a:p>
                      <a:pPr fontAlgn="base"/>
                      <a:r>
                        <a:rPr lang="en-US" sz="1600" b="1">
                          <a:effectLst/>
                        </a:rPr>
                        <a:t>Opening</a:t>
                      </a:r>
                      <a:endParaRPr lang="en-US" sz="160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The initial part of the prompt that sets the stage or context.</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Sets the tone and context, helping the AI to understand the prompt's aim.</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140152"/>
                  </a:ext>
                </a:extLst>
              </a:tr>
              <a:tr h="652690">
                <a:tc>
                  <a:txBody>
                    <a:bodyPr/>
                    <a:lstStyle/>
                    <a:p>
                      <a:pPr fontAlgn="base"/>
                      <a:r>
                        <a:rPr lang="en-US" sz="1600" b="1" dirty="0">
                          <a:effectLst/>
                        </a:rPr>
                        <a:t>Core Question or Statement</a:t>
                      </a:r>
                      <a:endParaRPr lang="en-US" sz="1600" dirty="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The main content of the prompt where the specific request or topic is presented.</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Directs the AI's focus to the specific task or query at hand.</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124367"/>
                  </a:ext>
                </a:extLst>
              </a:tr>
              <a:tr h="456883">
                <a:tc>
                  <a:txBody>
                    <a:bodyPr/>
                    <a:lstStyle/>
                    <a:p>
                      <a:pPr fontAlgn="base"/>
                      <a:r>
                        <a:rPr lang="en-US" sz="1600" b="1">
                          <a:effectLst/>
                        </a:rPr>
                        <a:t>Specifications/Parameters</a:t>
                      </a:r>
                      <a:endParaRPr lang="en-US" sz="160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Additional details or constraints that refine the request.</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Ensures the response is tailored to specific needs or limitations.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010232"/>
                  </a:ext>
                </a:extLst>
              </a:tr>
              <a:tr h="652690">
                <a:tc>
                  <a:txBody>
                    <a:bodyPr/>
                    <a:lstStyle/>
                    <a:p>
                      <a:pPr fontAlgn="base"/>
                      <a:r>
                        <a:rPr lang="en-US" sz="1600" b="1">
                          <a:effectLst/>
                        </a:rPr>
                        <a:t>Expected Format of Response</a:t>
                      </a:r>
                      <a:endParaRPr lang="en-US" sz="160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Indication of how the response should be structured (e.g., list, paragraph, etc.).</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Guides the AI in presenting the information in a usable and relevant format.</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128414"/>
                  </a:ext>
                </a:extLst>
              </a:tr>
              <a:tr h="652690">
                <a:tc>
                  <a:txBody>
                    <a:bodyPr/>
                    <a:lstStyle/>
                    <a:p>
                      <a:pPr fontAlgn="base"/>
                      <a:r>
                        <a:rPr lang="en-US" sz="1600" b="1">
                          <a:effectLst/>
                        </a:rPr>
                        <a:t>Tone Indication</a:t>
                      </a:r>
                      <a:endParaRPr lang="en-US" sz="160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Subtle cues that suggest the desired tone or style of the response.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Ensures the response matches the intended mood or formality level.</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785339"/>
                  </a:ext>
                </a:extLst>
              </a:tr>
              <a:tr h="652690">
                <a:tc>
                  <a:txBody>
                    <a:bodyPr/>
                    <a:lstStyle/>
                    <a:p>
                      <a:pPr fontAlgn="base"/>
                      <a:r>
                        <a:rPr lang="en-US" sz="1600" b="1">
                          <a:effectLst/>
                        </a:rPr>
                        <a:t>Closing/Call to Action</a:t>
                      </a:r>
                      <a:endParaRPr lang="en-US" sz="1600">
                        <a:effectLst/>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a:effectLst/>
                        </a:rPr>
                        <a:t>An optional closing statement or a call for further action or response.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dirty="0">
                          <a:effectLst/>
                        </a:rPr>
                        <a:t>Provides a clear end to the prompt or directs the AI towards subsequent interaction.</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610251"/>
                  </a:ext>
                </a:extLst>
              </a:tr>
            </a:tbl>
          </a:graphicData>
        </a:graphic>
      </p:graphicFrame>
    </p:spTree>
    <p:extLst>
      <p:ext uri="{BB962C8B-B14F-4D97-AF65-F5344CB8AC3E}">
        <p14:creationId xmlns:p14="http://schemas.microsoft.com/office/powerpoint/2010/main" val="37285367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200" y="1825625"/>
            <a:ext cx="10417936"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Utilizing Contextual Information:</a:t>
            </a:r>
          </a:p>
          <a:p>
            <a:pPr lvl="1"/>
            <a:r>
              <a:rPr lang="en-US" sz="1600" b="1" dirty="0">
                <a:latin typeface="Arial" panose="020B0604020202020204" pitchFamily="34" charset="0"/>
                <a:cs typeface="Arial" panose="020B0604020202020204" pitchFamily="34" charset="0"/>
              </a:rPr>
              <a:t>Embedding relevant background or situational details.</a:t>
            </a:r>
          </a:p>
          <a:p>
            <a:pPr lvl="1"/>
            <a:r>
              <a:rPr lang="en-US" sz="1600" b="1" dirty="0">
                <a:latin typeface="Arial" panose="020B0604020202020204" pitchFamily="34" charset="0"/>
                <a:cs typeface="Arial" panose="020B0604020202020204" pitchFamily="34" charset="0"/>
              </a:rPr>
              <a:t>How context enhances response accuracy and relevance.</a:t>
            </a:r>
          </a:p>
          <a:p>
            <a:pPr>
              <a:spcBef>
                <a:spcPts val="500"/>
              </a:spcBef>
            </a:pPr>
            <a:r>
              <a:rPr lang="en-US" sz="2000" b="1" dirty="0">
                <a:latin typeface="Arial" panose="020B0604020202020204" pitchFamily="34" charset="0"/>
                <a:cs typeface="Arial" panose="020B0604020202020204" pitchFamily="34" charset="0"/>
              </a:rPr>
              <a:t>Incorporating Specificity and Precision:</a:t>
            </a:r>
          </a:p>
          <a:p>
            <a:pPr lvl="1"/>
            <a:r>
              <a:rPr lang="en-US" sz="1600" b="1" dirty="0">
                <a:latin typeface="Arial" panose="020B0604020202020204" pitchFamily="34" charset="0"/>
                <a:cs typeface="Arial" panose="020B0604020202020204" pitchFamily="34" charset="0"/>
              </a:rPr>
              <a:t>The importance of clear and detailed requests.</a:t>
            </a:r>
          </a:p>
          <a:p>
            <a:pPr lvl="1"/>
            <a:r>
              <a:rPr lang="en-US" sz="1600" b="1" dirty="0">
                <a:latin typeface="Arial" panose="020B0604020202020204" pitchFamily="34" charset="0"/>
                <a:cs typeface="Arial" panose="020B0604020202020204" pitchFamily="34" charset="0"/>
              </a:rPr>
              <a:t>Examples of how specificity influences AI responses.</a:t>
            </a:r>
          </a:p>
          <a:p>
            <a:pPr>
              <a:spcBef>
                <a:spcPts val="500"/>
              </a:spcBef>
            </a:pPr>
            <a:r>
              <a:rPr lang="en-US" sz="2000" b="1" dirty="0">
                <a:latin typeface="Arial" panose="020B0604020202020204" pitchFamily="34" charset="0"/>
                <a:cs typeface="Arial" panose="020B0604020202020204" pitchFamily="34" charset="0"/>
              </a:rPr>
              <a:t>Leveraging Sequential Prompts:</a:t>
            </a:r>
          </a:p>
          <a:p>
            <a:pPr lvl="1"/>
            <a:r>
              <a:rPr lang="en-US" sz="1600" b="1" dirty="0">
                <a:latin typeface="Arial" panose="020B0604020202020204" pitchFamily="34" charset="0"/>
                <a:cs typeface="Arial" panose="020B0604020202020204" pitchFamily="34" charset="0"/>
              </a:rPr>
              <a:t>Building upon previous prompts and responses.</a:t>
            </a:r>
          </a:p>
          <a:p>
            <a:pPr lvl="1"/>
            <a:r>
              <a:rPr lang="en-US" sz="1600" b="1" dirty="0">
                <a:latin typeface="Arial" panose="020B0604020202020204" pitchFamily="34" charset="0"/>
                <a:cs typeface="Arial" panose="020B0604020202020204" pitchFamily="34" charset="0"/>
              </a:rPr>
              <a:t>Creating a conversational flow for complex inquiries.</a:t>
            </a:r>
          </a:p>
          <a:p>
            <a:pPr>
              <a:spcBef>
                <a:spcPts val="500"/>
              </a:spcBef>
            </a:pPr>
            <a:r>
              <a:rPr lang="en-US" sz="2000" b="1" dirty="0">
                <a:latin typeface="Arial" panose="020B0604020202020204" pitchFamily="34" charset="0"/>
                <a:cs typeface="Arial" panose="020B0604020202020204" pitchFamily="34" charset="0"/>
              </a:rPr>
              <a:t>Balancing Brevity with Detail:</a:t>
            </a:r>
          </a:p>
          <a:p>
            <a:pPr lvl="1"/>
            <a:r>
              <a:rPr lang="en-US" sz="1600" b="1" dirty="0">
                <a:latin typeface="Arial" panose="020B0604020202020204" pitchFamily="34" charset="0"/>
                <a:cs typeface="Arial" panose="020B0604020202020204" pitchFamily="34" charset="0"/>
              </a:rPr>
              <a:t>Finding the right mix of conciseness and comprehensiveness.</a:t>
            </a:r>
          </a:p>
          <a:p>
            <a:pPr lvl="1"/>
            <a:r>
              <a:rPr lang="en-US" sz="1600" b="1" dirty="0">
                <a:latin typeface="Arial" panose="020B0604020202020204" pitchFamily="34" charset="0"/>
                <a:cs typeface="Arial" panose="020B0604020202020204" pitchFamily="34" charset="0"/>
              </a:rPr>
              <a:t>Avoiding overloading the AI or being too vague.</a:t>
            </a:r>
          </a:p>
          <a:p>
            <a:pPr>
              <a:spcBef>
                <a:spcPts val="500"/>
              </a:spcBef>
            </a:pPr>
            <a:r>
              <a:rPr lang="en-US" sz="2000" b="1" dirty="0">
                <a:latin typeface="Arial" panose="020B0604020202020204" pitchFamily="34" charset="0"/>
                <a:cs typeface="Arial" panose="020B0604020202020204" pitchFamily="34" charset="0"/>
              </a:rPr>
              <a:t>Setting Clear Objectives:</a:t>
            </a:r>
          </a:p>
          <a:p>
            <a:pPr lvl="1"/>
            <a:r>
              <a:rPr lang="en-US" sz="1600" b="1" dirty="0">
                <a:latin typeface="Arial" panose="020B0604020202020204" pitchFamily="34" charset="0"/>
                <a:cs typeface="Arial" panose="020B0604020202020204" pitchFamily="34" charset="0"/>
              </a:rPr>
              <a:t>Defining the goal or desired outcome of the prompt.</a:t>
            </a:r>
          </a:p>
          <a:p>
            <a:pPr lvl="1"/>
            <a:r>
              <a:rPr lang="en-US" sz="1600" b="1" dirty="0">
                <a:latin typeface="Arial" panose="020B0604020202020204" pitchFamily="34" charset="0"/>
                <a:cs typeface="Arial" panose="020B0604020202020204" pitchFamily="34" charset="0"/>
              </a:rPr>
              <a:t>How objectives guide the AI's focus and output.</a:t>
            </a:r>
            <a:endParaRPr lang="en-US" sz="16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 Enhancing Prompts for Better Outcomes</a:t>
            </a:r>
          </a:p>
        </p:txBody>
      </p:sp>
      <p:sp>
        <p:nvSpPr>
          <p:cNvPr id="2" name="TextBox 1">
            <a:extLst>
              <a:ext uri="{FF2B5EF4-FFF2-40B4-BE49-F238E27FC236}">
                <a16:creationId xmlns:a16="http://schemas.microsoft.com/office/drawing/2014/main" id="{D4473844-31C1-BC23-7A6D-3758FE88B4B7}"/>
              </a:ext>
            </a:extLst>
          </p:cNvPr>
          <p:cNvSpPr txBox="1"/>
          <p:nvPr/>
        </p:nvSpPr>
        <p:spPr>
          <a:xfrm>
            <a:off x="3648674" y="6311900"/>
            <a:ext cx="4579202" cy="338554"/>
          </a:xfrm>
          <a:prstGeom prst="rect">
            <a:avLst/>
          </a:prstGeom>
          <a:noFill/>
        </p:spPr>
        <p:txBody>
          <a:bodyPr wrap="none" rtlCol="0">
            <a:spAutoFit/>
          </a:bodyPr>
          <a:lstStyle/>
          <a:p>
            <a:r>
              <a:rPr lang="en-US" sz="1600" b="0" i="0" dirty="0">
                <a:solidFill>
                  <a:schemeClr val="tx1">
                    <a:lumMod val="50000"/>
                    <a:lumOff val="50000"/>
                  </a:schemeClr>
                </a:solidFill>
                <a:effectLst/>
                <a:latin typeface="Söhne"/>
              </a:rPr>
              <a:t>“It’s not just about what you ask but how you ask it.”</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0727005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lnSpcReduction="10000"/>
          </a:bodyPr>
          <a:lstStyle/>
          <a:p>
            <a:pPr>
              <a:spcBef>
                <a:spcPts val="500"/>
              </a:spcBef>
            </a:pPr>
            <a:r>
              <a:rPr lang="en-US" sz="2000" b="1" dirty="0">
                <a:latin typeface="Arial" panose="020B0604020202020204" pitchFamily="34" charset="0"/>
                <a:cs typeface="Arial" panose="020B0604020202020204" pitchFamily="34" charset="0"/>
              </a:rPr>
              <a:t>Understanding the Structure of a Prompt:</a:t>
            </a:r>
          </a:p>
          <a:p>
            <a:pPr lvl="1"/>
            <a:r>
              <a:rPr lang="en-US" sz="1600" b="1" dirty="0">
                <a:latin typeface="Arial" panose="020B0604020202020204" pitchFamily="34" charset="0"/>
                <a:cs typeface="Arial" panose="020B0604020202020204" pitchFamily="34" charset="0"/>
              </a:rPr>
              <a:t>The components of a well-structured prompt (Opening, Core, Specifications, etc.).</a:t>
            </a:r>
          </a:p>
          <a:p>
            <a:pPr lvl="1"/>
            <a:r>
              <a:rPr lang="en-US" sz="1600" b="1" dirty="0">
                <a:latin typeface="Arial" panose="020B0604020202020204" pitchFamily="34" charset="0"/>
                <a:cs typeface="Arial" panose="020B0604020202020204" pitchFamily="34" charset="0"/>
              </a:rPr>
              <a:t>How structure influences the AI's understanding and response.</a:t>
            </a:r>
          </a:p>
          <a:p>
            <a:pPr>
              <a:spcBef>
                <a:spcPts val="500"/>
              </a:spcBef>
            </a:pPr>
            <a:r>
              <a:rPr lang="en-US" sz="2000" b="1" dirty="0">
                <a:latin typeface="Arial" panose="020B0604020202020204" pitchFamily="34" charset="0"/>
                <a:cs typeface="Arial" panose="020B0604020202020204" pitchFamily="34" charset="0"/>
              </a:rPr>
              <a:t>Use of Clear and Concise Language:</a:t>
            </a:r>
          </a:p>
          <a:p>
            <a:pPr lvl="1"/>
            <a:r>
              <a:rPr lang="en-US" sz="1600" b="1" dirty="0">
                <a:latin typeface="Arial" panose="020B0604020202020204" pitchFamily="34" charset="0"/>
                <a:cs typeface="Arial" panose="020B0604020202020204" pitchFamily="34" charset="0"/>
              </a:rPr>
              <a:t>The importance of straightforward and unambiguous wording.</a:t>
            </a:r>
          </a:p>
          <a:p>
            <a:pPr lvl="1"/>
            <a:r>
              <a:rPr lang="en-US" sz="1600" b="1" dirty="0">
                <a:latin typeface="Arial" panose="020B0604020202020204" pitchFamily="34" charset="0"/>
                <a:cs typeface="Arial" panose="020B0604020202020204" pitchFamily="34" charset="0"/>
              </a:rPr>
              <a:t>Avoiding complex sentences that might confuse the AI.</a:t>
            </a:r>
          </a:p>
          <a:p>
            <a:pPr>
              <a:spcBef>
                <a:spcPts val="500"/>
              </a:spcBef>
            </a:pPr>
            <a:r>
              <a:rPr lang="en-US" sz="2000" b="1" dirty="0">
                <a:latin typeface="Arial" panose="020B0604020202020204" pitchFamily="34" charset="0"/>
                <a:cs typeface="Arial" panose="020B0604020202020204" pitchFamily="34" charset="0"/>
              </a:rPr>
              <a:t>Incorporating Relevant Keywords:</a:t>
            </a:r>
          </a:p>
          <a:p>
            <a:pPr lvl="1"/>
            <a:r>
              <a:rPr lang="en-US" sz="1600" b="1" dirty="0">
                <a:latin typeface="Arial" panose="020B0604020202020204" pitchFamily="34" charset="0"/>
                <a:cs typeface="Arial" panose="020B0604020202020204" pitchFamily="34" charset="0"/>
              </a:rPr>
              <a:t>Utilizing keywords that guide the AI's focus.</a:t>
            </a:r>
          </a:p>
          <a:p>
            <a:pPr lvl="1"/>
            <a:r>
              <a:rPr lang="en-US" sz="1600" b="1" dirty="0">
                <a:latin typeface="Arial" panose="020B0604020202020204" pitchFamily="34" charset="0"/>
                <a:cs typeface="Arial" panose="020B0604020202020204" pitchFamily="34" charset="0"/>
              </a:rPr>
              <a:t>How keywords can drive the AI towards the desired topic or style.</a:t>
            </a:r>
          </a:p>
          <a:p>
            <a:pPr>
              <a:spcBef>
                <a:spcPts val="500"/>
              </a:spcBef>
            </a:pPr>
            <a:r>
              <a:rPr lang="en-US" sz="2000" b="1" dirty="0">
                <a:latin typeface="Arial" panose="020B0604020202020204" pitchFamily="34" charset="0"/>
                <a:cs typeface="Arial" panose="020B0604020202020204" pitchFamily="34" charset="0"/>
              </a:rPr>
              <a:t>Sequencing Information Logically:</a:t>
            </a:r>
          </a:p>
          <a:p>
            <a:pPr lvl="1"/>
            <a:r>
              <a:rPr lang="en-US" sz="1600" b="1" dirty="0">
                <a:latin typeface="Arial" panose="020B0604020202020204" pitchFamily="34" charset="0"/>
                <a:cs typeface="Arial" panose="020B0604020202020204" pitchFamily="34" charset="0"/>
              </a:rPr>
              <a:t>Arranging the prompt in a logical, coherent order.</a:t>
            </a:r>
          </a:p>
          <a:p>
            <a:pPr lvl="1"/>
            <a:r>
              <a:rPr lang="en-US" sz="1600" b="1" dirty="0">
                <a:latin typeface="Arial" panose="020B0604020202020204" pitchFamily="34" charset="0"/>
                <a:cs typeface="Arial" panose="020B0604020202020204" pitchFamily="34" charset="0"/>
              </a:rPr>
              <a:t>The impact of logical flow on the AI's response quality.</a:t>
            </a:r>
          </a:p>
          <a:p>
            <a:pPr>
              <a:spcBef>
                <a:spcPts val="500"/>
              </a:spcBef>
            </a:pPr>
            <a:r>
              <a:rPr lang="en-US" sz="2000" b="1" dirty="0">
                <a:latin typeface="Arial" panose="020B0604020202020204" pitchFamily="34" charset="0"/>
                <a:cs typeface="Arial" panose="020B0604020202020204" pitchFamily="34" charset="0"/>
              </a:rPr>
              <a:t>Adjusting Tone and Style Appropriately:</a:t>
            </a:r>
          </a:p>
          <a:p>
            <a:pPr lvl="1"/>
            <a:r>
              <a:rPr lang="en-US" sz="1600" b="1" dirty="0">
                <a:latin typeface="Arial" panose="020B0604020202020204" pitchFamily="34" charset="0"/>
                <a:cs typeface="Arial" panose="020B0604020202020204" pitchFamily="34" charset="0"/>
              </a:rPr>
              <a:t>Matching the prompt's tone and style to the intended use case.</a:t>
            </a:r>
          </a:p>
          <a:p>
            <a:pPr lvl="1"/>
            <a:r>
              <a:rPr lang="en-US" sz="1600" b="1" dirty="0">
                <a:latin typeface="Arial" panose="020B0604020202020204" pitchFamily="34" charset="0"/>
                <a:cs typeface="Arial" panose="020B0604020202020204" pitchFamily="34" charset="0"/>
              </a:rPr>
              <a:t>Examples of how tone adjustments affect AI responses.</a:t>
            </a:r>
            <a:endParaRPr lang="en-US" sz="16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Crafting Well-Formatted Prompts</a:t>
            </a:r>
          </a:p>
        </p:txBody>
      </p:sp>
    </p:spTree>
    <p:extLst>
      <p:ext uri="{BB962C8B-B14F-4D97-AF65-F5344CB8AC3E}">
        <p14:creationId xmlns:p14="http://schemas.microsoft.com/office/powerpoint/2010/main" val="24067272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B4B31-B56C-C84E-8325-C8E5521429B8}"/>
              </a:ext>
            </a:extLst>
          </p:cNvPr>
          <p:cNvSpPr>
            <a:spLocks noGrp="1"/>
          </p:cNvSpPr>
          <p:nvPr>
            <p:ph idx="1"/>
          </p:nvPr>
        </p:nvSpPr>
        <p:spPr>
          <a:xfrm>
            <a:off x="838199" y="1825625"/>
            <a:ext cx="10515599" cy="4351338"/>
          </a:xfrm>
        </p:spPr>
        <p:txBody>
          <a:bodyPr>
            <a:normAutofit lnSpcReduction="10000"/>
          </a:bodyPr>
          <a:lstStyle/>
          <a:p>
            <a:pPr marL="0" indent="0">
              <a:spcBef>
                <a:spcPts val="500"/>
              </a:spcBef>
              <a:buNone/>
            </a:pPr>
            <a:r>
              <a:rPr lang="en-US" sz="2000" b="1" dirty="0">
                <a:latin typeface="Arial" panose="020B0604020202020204" pitchFamily="34" charset="0"/>
                <a:cs typeface="Arial" panose="020B0604020202020204" pitchFamily="34" charset="0"/>
              </a:rPr>
              <a:t>Let’s compare AI responses to differently formatted prompts.</a:t>
            </a:r>
          </a:p>
          <a:p>
            <a:pPr marL="0" indent="0">
              <a:spcBef>
                <a:spcPts val="500"/>
              </a:spcBef>
              <a:buNone/>
            </a:pPr>
            <a:endParaRPr lang="en-US" sz="2000" b="1" dirty="0">
              <a:latin typeface="Arial" panose="020B0604020202020204" pitchFamily="34" charset="0"/>
              <a:cs typeface="Arial" panose="020B0604020202020204" pitchFamily="34" charset="0"/>
            </a:endParaRPr>
          </a:p>
          <a:p>
            <a:pPr marL="0" indent="0">
              <a:spcBef>
                <a:spcPts val="500"/>
              </a:spcBef>
              <a:buNone/>
            </a:pPr>
            <a:r>
              <a:rPr lang="en-US" sz="2000" b="1" dirty="0">
                <a:latin typeface="Arial" panose="020B0604020202020204" pitchFamily="34" charset="0"/>
                <a:cs typeface="Arial" panose="020B0604020202020204" pitchFamily="34" charset="0"/>
              </a:rPr>
              <a:t>Standard Prompt Example:</a:t>
            </a:r>
          </a:p>
          <a:p>
            <a:pPr>
              <a:spcBef>
                <a:spcPts val="500"/>
              </a:spcBef>
            </a:pPr>
            <a:r>
              <a:rPr lang="en-US" sz="2000" b="1" dirty="0">
                <a:latin typeface="Arial" panose="020B0604020202020204" pitchFamily="34" charset="0"/>
                <a:cs typeface="Arial" panose="020B0604020202020204" pitchFamily="34" charset="0"/>
              </a:rPr>
              <a:t>Present a standard, less-structured prompt.</a:t>
            </a:r>
          </a:p>
          <a:p>
            <a:pPr>
              <a:spcBef>
                <a:spcPts val="500"/>
              </a:spcBef>
            </a:pPr>
            <a:r>
              <a:rPr lang="en-US" sz="2000" b="1" dirty="0">
                <a:latin typeface="Arial" panose="020B0604020202020204" pitchFamily="34" charset="0"/>
                <a:cs typeface="Arial" panose="020B0604020202020204" pitchFamily="34" charset="0"/>
              </a:rPr>
              <a:t>Show the AI's response to this prompt.</a:t>
            </a:r>
          </a:p>
          <a:p>
            <a:pPr>
              <a:spcBef>
                <a:spcPts val="500"/>
              </a:spcBef>
            </a:pPr>
            <a:endParaRPr lang="en-US" sz="2000" b="1" dirty="0">
              <a:latin typeface="Arial" panose="020B0604020202020204" pitchFamily="34" charset="0"/>
              <a:cs typeface="Arial" panose="020B0604020202020204" pitchFamily="34" charset="0"/>
            </a:endParaRPr>
          </a:p>
          <a:p>
            <a:pPr marL="0" indent="0">
              <a:spcBef>
                <a:spcPts val="500"/>
              </a:spcBef>
              <a:buNone/>
            </a:pPr>
            <a:r>
              <a:rPr lang="en-US" sz="2000" b="1" dirty="0">
                <a:latin typeface="Arial" panose="020B0604020202020204" pitchFamily="34" charset="0"/>
                <a:cs typeface="Arial" panose="020B0604020202020204" pitchFamily="34" charset="0"/>
              </a:rPr>
              <a:t>Well-Formatted Prompt Example:</a:t>
            </a:r>
          </a:p>
          <a:p>
            <a:pPr>
              <a:spcBef>
                <a:spcPts val="500"/>
              </a:spcBef>
            </a:pPr>
            <a:r>
              <a:rPr lang="en-US" sz="2000" b="1" dirty="0">
                <a:latin typeface="Arial" panose="020B0604020202020204" pitchFamily="34" charset="0"/>
                <a:cs typeface="Arial" panose="020B0604020202020204" pitchFamily="34" charset="0"/>
              </a:rPr>
              <a:t>Present a refined, well-structured version of the same prompt.</a:t>
            </a:r>
          </a:p>
          <a:p>
            <a:pPr>
              <a:spcBef>
                <a:spcPts val="500"/>
              </a:spcBef>
            </a:pPr>
            <a:r>
              <a:rPr lang="en-US" sz="2000" b="1" dirty="0">
                <a:latin typeface="Arial" panose="020B0604020202020204" pitchFamily="34" charset="0"/>
                <a:cs typeface="Arial" panose="020B0604020202020204" pitchFamily="34" charset="0"/>
              </a:rPr>
              <a:t>Show the AI's response to the well-formatted prompt.</a:t>
            </a:r>
          </a:p>
          <a:p>
            <a:pPr marL="0" indent="0">
              <a:spcBef>
                <a:spcPts val="500"/>
              </a:spcBef>
              <a:buNone/>
            </a:pPr>
            <a:endParaRPr lang="en-US" sz="2000" b="1" dirty="0">
              <a:latin typeface="Arial" panose="020B0604020202020204" pitchFamily="34" charset="0"/>
              <a:cs typeface="Arial" panose="020B0604020202020204" pitchFamily="34" charset="0"/>
            </a:endParaRPr>
          </a:p>
          <a:p>
            <a:pPr marL="0" indent="0">
              <a:spcBef>
                <a:spcPts val="500"/>
              </a:spcBef>
              <a:buNone/>
            </a:pPr>
            <a:r>
              <a:rPr lang="en-US" sz="2000" b="1" dirty="0">
                <a:latin typeface="Arial" panose="020B0604020202020204" pitchFamily="34" charset="0"/>
                <a:cs typeface="Arial" panose="020B0604020202020204" pitchFamily="34" charset="0"/>
              </a:rPr>
              <a:t>Comparison and Analysis:</a:t>
            </a:r>
          </a:p>
          <a:p>
            <a:pPr>
              <a:spcBef>
                <a:spcPts val="500"/>
              </a:spcBef>
            </a:pPr>
            <a:r>
              <a:rPr lang="en-US" sz="2000" b="1" dirty="0">
                <a:latin typeface="Arial" panose="020B0604020202020204" pitchFamily="34" charset="0"/>
                <a:cs typeface="Arial" panose="020B0604020202020204" pitchFamily="34" charset="0"/>
              </a:rPr>
              <a:t>Compare the two responses.</a:t>
            </a:r>
          </a:p>
          <a:p>
            <a:pPr>
              <a:spcBef>
                <a:spcPts val="500"/>
              </a:spcBef>
            </a:pPr>
            <a:r>
              <a:rPr lang="en-US" sz="2000" b="1" dirty="0">
                <a:latin typeface="Arial" panose="020B0604020202020204" pitchFamily="34" charset="0"/>
                <a:cs typeface="Arial" panose="020B0604020202020204" pitchFamily="34" charset="0"/>
              </a:rPr>
              <a:t>Analyze how the changes in formatting led to differences in the AI's output.</a:t>
            </a:r>
            <a:endParaRPr lang="en-US" sz="2000" b="1" i="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483BFE-4DC8-BB47-6CF2-5CC3DE00B619}"/>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641271463"/>
      </p:ext>
    </p:extLst>
  </p:cSld>
  <p:clrMapOvr>
    <a:masterClrMapping/>
  </p:clrMapOvr>
  <p:transition spd="slow">
    <p:push dir="u"/>
  </p:transition>
</p:sld>
</file>

<file path=ppt/theme/theme1.xml><?xml version="1.0" encoding="utf-8"?>
<a:theme xmlns:a="http://schemas.openxmlformats.org/drawingml/2006/main" name="Webonology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onology-Presentation" id="{C42F8AAC-A951-4230-9271-0AF7E7FD77DA}" vid="{AE69A1B9-F5B7-447F-8B1B-F79EB72DDD32}"/>
    </a:ext>
  </a:extLst>
</a:theme>
</file>

<file path=ppt/theme/theme2.xml><?xml version="1.0" encoding="utf-8"?>
<a:theme xmlns:a="http://schemas.openxmlformats.org/drawingml/2006/main" name="Webonology Titl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onology-Presentation" id="{C42F8AAC-A951-4230-9271-0AF7E7FD77DA}" vid="{65E6E8CA-122F-4C2A-8971-64CC9A4ED2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9019</TotalTime>
  <Words>4909</Words>
  <Application>Microsoft Macintosh PowerPoint</Application>
  <PresentationFormat>Widescreen</PresentationFormat>
  <Paragraphs>372</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Söhne</vt:lpstr>
      <vt:lpstr>Webonology Theme</vt:lpstr>
      <vt:lpstr>Webonology Title Theme</vt:lpstr>
      <vt:lpstr>PowerPoint Presentation</vt:lpstr>
      <vt:lpstr>About Greg Leonardo</vt:lpstr>
      <vt:lpstr>Some Quick Rules</vt:lpstr>
      <vt:lpstr>Introduction to AI Prompting</vt:lpstr>
      <vt:lpstr>The Basics of Prompting</vt:lpstr>
      <vt:lpstr>Prompting Structure and Format</vt:lpstr>
      <vt:lpstr> Enhancing Prompts for Better Outcomes</vt:lpstr>
      <vt:lpstr>Crafting Well-Formatted Prompts</vt:lpstr>
      <vt:lpstr>Demo</vt:lpstr>
      <vt:lpstr>Personal Use Cases</vt:lpstr>
      <vt:lpstr>Business Applications</vt:lpstr>
      <vt:lpstr>Advanced Prompting Techniques</vt:lpstr>
      <vt:lpstr>Ethical Considerations and Best Practices</vt:lpstr>
      <vt:lpstr>Wrapping Things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Leonardo (MVP)</dc:creator>
  <cp:lastModifiedBy>Greg Leonardo (MVP)</cp:lastModifiedBy>
  <cp:revision>3</cp:revision>
  <dcterms:created xsi:type="dcterms:W3CDTF">2020-02-28T15:11:59Z</dcterms:created>
  <dcterms:modified xsi:type="dcterms:W3CDTF">2024-02-24T19:33:55Z</dcterms:modified>
</cp:coreProperties>
</file>